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Default Extension="xlsx" ContentType="application/vnd.openxmlformats-officedocument.spreadsheetml.sheet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44"/>
  </p:notesMasterIdLst>
  <p:sldIdLst>
    <p:sldId id="261" r:id="rId3"/>
    <p:sldId id="263" r:id="rId4"/>
    <p:sldId id="342" r:id="rId5"/>
    <p:sldId id="301" r:id="rId6"/>
    <p:sldId id="302" r:id="rId7"/>
    <p:sldId id="298" r:id="rId8"/>
    <p:sldId id="303" r:id="rId9"/>
    <p:sldId id="304" r:id="rId10"/>
    <p:sldId id="305" r:id="rId11"/>
    <p:sldId id="306" r:id="rId12"/>
    <p:sldId id="299" r:id="rId13"/>
    <p:sldId id="308" r:id="rId14"/>
    <p:sldId id="309" r:id="rId15"/>
    <p:sldId id="325" r:id="rId16"/>
    <p:sldId id="323" r:id="rId17"/>
    <p:sldId id="326" r:id="rId18"/>
    <p:sldId id="327" r:id="rId19"/>
    <p:sldId id="328" r:id="rId20"/>
    <p:sldId id="329" r:id="rId21"/>
    <p:sldId id="311" r:id="rId22"/>
    <p:sldId id="321" r:id="rId23"/>
    <p:sldId id="312" r:id="rId24"/>
    <p:sldId id="320" r:id="rId25"/>
    <p:sldId id="318" r:id="rId26"/>
    <p:sldId id="330" r:id="rId27"/>
    <p:sldId id="319" r:id="rId28"/>
    <p:sldId id="331" r:id="rId29"/>
    <p:sldId id="296" r:id="rId30"/>
    <p:sldId id="278" r:id="rId31"/>
    <p:sldId id="300" r:id="rId32"/>
    <p:sldId id="314" r:id="rId33"/>
    <p:sldId id="316" r:id="rId34"/>
    <p:sldId id="317" r:id="rId35"/>
    <p:sldId id="336" r:id="rId36"/>
    <p:sldId id="338" r:id="rId37"/>
    <p:sldId id="339" r:id="rId38"/>
    <p:sldId id="341" r:id="rId39"/>
    <p:sldId id="340" r:id="rId40"/>
    <p:sldId id="337" r:id="rId41"/>
    <p:sldId id="284" r:id="rId42"/>
    <p:sldId id="33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58026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tophe.vopelius\AppData\Local\Microsoft\Windows\Temporary%20Internet%20Files\Content.Outlook\OGCOJVIK\Testing%20data%2020140519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tophe.vopelius\AppData\Local\Microsoft\Windows\Temporary%20Internet%20Files\Content.Outlook\OGCOJVIK\Testing%20data%2020140519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tophe.vopelius\AppData\Local\Microsoft\Windows\Temporary%20Internet%20Files\Content.Outlook\OGCOJVIK\Testing%20data%2020140519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tophe.vopelius\AppData\Local\Microsoft\Windows\Temporary%20Internet%20Files\Content.Outlook\OGCOJVIK\Testing%20data%2020140519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tophe.vopelius\AppData\Local\Microsoft\Windows\Temporary%20Internet%20Files\Content.Outlook\OGCOJVIK\Testing%20data%202014051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13"/>
            <c:spPr>
              <a:solidFill>
                <a:srgbClr val="FF6600"/>
              </a:solidFill>
            </c:spPr>
          </c:marker>
          <c:xVal>
            <c:numRef>
              <c:f>'20140519 testing data'!$A$124:$A$133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'20140519 testing data'!$F$124:$F$133</c:f>
              <c:numCache>
                <c:formatCode>0.000</c:formatCode>
                <c:ptCount val="10"/>
                <c:pt idx="0">
                  <c:v>30.071000000000005</c:v>
                </c:pt>
                <c:pt idx="1">
                  <c:v>30.071999999999999</c:v>
                </c:pt>
                <c:pt idx="2">
                  <c:v>30.073</c:v>
                </c:pt>
                <c:pt idx="3">
                  <c:v>30.071999999999999</c:v>
                </c:pt>
                <c:pt idx="4">
                  <c:v>30.071999999999999</c:v>
                </c:pt>
                <c:pt idx="5">
                  <c:v>30.071000000000005</c:v>
                </c:pt>
                <c:pt idx="6">
                  <c:v>30.071000000000005</c:v>
                </c:pt>
                <c:pt idx="7">
                  <c:v>30.071000000000005</c:v>
                </c:pt>
                <c:pt idx="8">
                  <c:v>30.071999999999999</c:v>
                </c:pt>
                <c:pt idx="9">
                  <c:v>30.071999999999999</c:v>
                </c:pt>
              </c:numCache>
            </c:numRef>
          </c:yVal>
        </c:ser>
        <c:ser>
          <c:idx val="1"/>
          <c:order val="1"/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2060"/>
              </a:solidFill>
            </c:spPr>
          </c:marker>
          <c:xVal>
            <c:numRef>
              <c:f>'20140519 testing data'!$A$124:$A$133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'20140519 testing data'!$H$124:$H$133</c:f>
              <c:numCache>
                <c:formatCode>0.000</c:formatCode>
                <c:ptCount val="10"/>
                <c:pt idx="0">
                  <c:v>30.07</c:v>
                </c:pt>
                <c:pt idx="1">
                  <c:v>30.071000000000005</c:v>
                </c:pt>
                <c:pt idx="2">
                  <c:v>30.067999999999998</c:v>
                </c:pt>
                <c:pt idx="3">
                  <c:v>30.07</c:v>
                </c:pt>
                <c:pt idx="4">
                  <c:v>30.07</c:v>
                </c:pt>
                <c:pt idx="5">
                  <c:v>30.07</c:v>
                </c:pt>
                <c:pt idx="6">
                  <c:v>30.068999999999996</c:v>
                </c:pt>
                <c:pt idx="7">
                  <c:v>30.068999999999996</c:v>
                </c:pt>
                <c:pt idx="8">
                  <c:v>30.068999999999996</c:v>
                </c:pt>
                <c:pt idx="9">
                  <c:v>30.068999999999996</c:v>
                </c:pt>
              </c:numCache>
            </c:numRef>
          </c:yVal>
        </c:ser>
        <c:dLbls/>
        <c:axId val="61699200"/>
        <c:axId val="61700736"/>
      </c:scatterChart>
      <c:valAx>
        <c:axId val="61699200"/>
        <c:scaling>
          <c:orientation val="minMax"/>
          <c:max val="10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en-GB"/>
            </a:pPr>
            <a:endParaRPr lang="ru-RU"/>
          </a:p>
        </c:txPr>
        <c:crossAx val="61700736"/>
        <c:crosses val="autoZero"/>
        <c:crossBetween val="midCat"/>
        <c:majorUnit val="1"/>
      </c:valAx>
      <c:valAx>
        <c:axId val="61700736"/>
        <c:scaling>
          <c:orientation val="minMax"/>
        </c:scaling>
        <c:axPos val="l"/>
        <c:majorGridlines/>
        <c:numFmt formatCode="0.000" sourceLinked="1"/>
        <c:tickLblPos val="nextTo"/>
        <c:txPr>
          <a:bodyPr/>
          <a:lstStyle/>
          <a:p>
            <a:pPr>
              <a:defRPr lang="en-GB"/>
            </a:pPr>
            <a:endParaRPr lang="ru-RU"/>
          </a:p>
        </c:txPr>
        <c:crossAx val="61699200"/>
        <c:crosses val="autoZero"/>
        <c:crossBetween val="midCat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13"/>
            <c:spPr>
              <a:solidFill>
                <a:srgbClr val="FF6600"/>
              </a:solidFill>
            </c:spPr>
          </c:marker>
          <c:xVal>
            <c:numRef>
              <c:f>'20140519 testing data'!$A$144:$A$153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'20140519 testing data'!$F$144:$F$153</c:f>
              <c:numCache>
                <c:formatCode>0.000</c:formatCode>
                <c:ptCount val="10"/>
                <c:pt idx="0">
                  <c:v>44.066000000000003</c:v>
                </c:pt>
                <c:pt idx="1">
                  <c:v>44.067</c:v>
                </c:pt>
                <c:pt idx="2">
                  <c:v>44.068000000000005</c:v>
                </c:pt>
                <c:pt idx="3">
                  <c:v>44.068000000000005</c:v>
                </c:pt>
                <c:pt idx="4">
                  <c:v>44.068000000000005</c:v>
                </c:pt>
                <c:pt idx="5">
                  <c:v>44.068000000000005</c:v>
                </c:pt>
                <c:pt idx="6">
                  <c:v>44.069000000000003</c:v>
                </c:pt>
                <c:pt idx="7">
                  <c:v>44.068000000000005</c:v>
                </c:pt>
                <c:pt idx="8">
                  <c:v>44.068000000000005</c:v>
                </c:pt>
                <c:pt idx="9">
                  <c:v>44.068000000000005</c:v>
                </c:pt>
              </c:numCache>
            </c:numRef>
          </c:yVal>
        </c:ser>
        <c:ser>
          <c:idx val="1"/>
          <c:order val="1"/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2060"/>
              </a:solidFill>
            </c:spPr>
          </c:marker>
          <c:xVal>
            <c:numRef>
              <c:f>'20140519 testing data'!$A$144:$A$153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'20140519 testing data'!$H$144:$H$153</c:f>
              <c:numCache>
                <c:formatCode>0.000</c:formatCode>
                <c:ptCount val="10"/>
                <c:pt idx="0">
                  <c:v>44.065000000000005</c:v>
                </c:pt>
                <c:pt idx="1">
                  <c:v>44.067</c:v>
                </c:pt>
                <c:pt idx="2">
                  <c:v>44.063000000000002</c:v>
                </c:pt>
                <c:pt idx="3">
                  <c:v>44.066000000000003</c:v>
                </c:pt>
                <c:pt idx="4">
                  <c:v>44.067</c:v>
                </c:pt>
                <c:pt idx="5">
                  <c:v>44.066000000000003</c:v>
                </c:pt>
                <c:pt idx="6">
                  <c:v>44.064</c:v>
                </c:pt>
                <c:pt idx="7">
                  <c:v>44.062000000000005</c:v>
                </c:pt>
                <c:pt idx="8">
                  <c:v>44.065000000000005</c:v>
                </c:pt>
                <c:pt idx="9">
                  <c:v>44.063000000000002</c:v>
                </c:pt>
              </c:numCache>
            </c:numRef>
          </c:yVal>
        </c:ser>
        <c:dLbls/>
        <c:axId val="62282752"/>
        <c:axId val="62284544"/>
      </c:scatterChart>
      <c:valAx>
        <c:axId val="62282752"/>
        <c:scaling>
          <c:orientation val="minMax"/>
          <c:max val="10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en-GB"/>
            </a:pPr>
            <a:endParaRPr lang="ru-RU"/>
          </a:p>
        </c:txPr>
        <c:crossAx val="62284544"/>
        <c:crosses val="autoZero"/>
        <c:crossBetween val="midCat"/>
        <c:majorUnit val="1"/>
      </c:valAx>
      <c:valAx>
        <c:axId val="62284544"/>
        <c:scaling>
          <c:orientation val="minMax"/>
        </c:scaling>
        <c:axPos val="l"/>
        <c:majorGridlines/>
        <c:numFmt formatCode="0.000" sourceLinked="1"/>
        <c:tickLblPos val="nextTo"/>
        <c:txPr>
          <a:bodyPr/>
          <a:lstStyle/>
          <a:p>
            <a:pPr>
              <a:defRPr lang="en-GB"/>
            </a:pPr>
            <a:endParaRPr lang="ru-RU"/>
          </a:p>
        </c:txPr>
        <c:crossAx val="62282752"/>
        <c:crosses val="autoZero"/>
        <c:crossBetween val="midCat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13"/>
            <c:spPr>
              <a:solidFill>
                <a:srgbClr val="FF6600"/>
              </a:solidFill>
            </c:spPr>
          </c:marker>
          <c:xVal>
            <c:numRef>
              <c:f>'20140519 testing data'!$A$104:$A$113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'20140519 testing data'!$H$104:$H$113</c:f>
              <c:numCache>
                <c:formatCode>0.000</c:formatCode>
                <c:ptCount val="10"/>
                <c:pt idx="0">
                  <c:v>20.126999999999999</c:v>
                </c:pt>
                <c:pt idx="1">
                  <c:v>20.126000000000001</c:v>
                </c:pt>
                <c:pt idx="2">
                  <c:v>20.126000000000001</c:v>
                </c:pt>
                <c:pt idx="3">
                  <c:v>20.126000000000001</c:v>
                </c:pt>
                <c:pt idx="4">
                  <c:v>20.126999999999999</c:v>
                </c:pt>
                <c:pt idx="5">
                  <c:v>20.126999999999999</c:v>
                </c:pt>
                <c:pt idx="6">
                  <c:v>20.126999999999999</c:v>
                </c:pt>
                <c:pt idx="7">
                  <c:v>20.126999999999999</c:v>
                </c:pt>
                <c:pt idx="8">
                  <c:v>20.126999999999999</c:v>
                </c:pt>
                <c:pt idx="9">
                  <c:v>20.126999999999999</c:v>
                </c:pt>
              </c:numCache>
            </c:numRef>
          </c:yVal>
        </c:ser>
        <c:ser>
          <c:idx val="1"/>
          <c:order val="1"/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2060"/>
              </a:solidFill>
            </c:spPr>
          </c:marker>
          <c:xVal>
            <c:numRef>
              <c:f>'20140519 testing data'!$A$104:$A$113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'20140519 testing data'!$T$104:$T$113</c:f>
              <c:numCache>
                <c:formatCode>0.000</c:formatCode>
                <c:ptCount val="10"/>
                <c:pt idx="0">
                  <c:v>20.128</c:v>
                </c:pt>
                <c:pt idx="1">
                  <c:v>20.128</c:v>
                </c:pt>
                <c:pt idx="2">
                  <c:v>20.126999999999999</c:v>
                </c:pt>
                <c:pt idx="3">
                  <c:v>20.126999999999999</c:v>
                </c:pt>
                <c:pt idx="4">
                  <c:v>20.126999999999999</c:v>
                </c:pt>
                <c:pt idx="5">
                  <c:v>20.126000000000001</c:v>
                </c:pt>
                <c:pt idx="6">
                  <c:v>20.126999999999999</c:v>
                </c:pt>
                <c:pt idx="7">
                  <c:v>20.126999999999999</c:v>
                </c:pt>
                <c:pt idx="8">
                  <c:v>20.128</c:v>
                </c:pt>
                <c:pt idx="9">
                  <c:v>20.129000000000001</c:v>
                </c:pt>
              </c:numCache>
            </c:numRef>
          </c:yVal>
        </c:ser>
        <c:dLbls/>
        <c:axId val="62317696"/>
        <c:axId val="62319232"/>
      </c:scatterChart>
      <c:valAx>
        <c:axId val="62317696"/>
        <c:scaling>
          <c:orientation val="minMax"/>
          <c:max val="10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en-GB"/>
            </a:pPr>
            <a:endParaRPr lang="ru-RU"/>
          </a:p>
        </c:txPr>
        <c:crossAx val="62319232"/>
        <c:crosses val="autoZero"/>
        <c:crossBetween val="midCat"/>
        <c:majorUnit val="1"/>
      </c:valAx>
      <c:valAx>
        <c:axId val="62319232"/>
        <c:scaling>
          <c:orientation val="minMax"/>
        </c:scaling>
        <c:axPos val="l"/>
        <c:majorGridlines/>
        <c:numFmt formatCode="0.000" sourceLinked="1"/>
        <c:tickLblPos val="nextTo"/>
        <c:txPr>
          <a:bodyPr/>
          <a:lstStyle/>
          <a:p>
            <a:pPr>
              <a:defRPr lang="en-GB"/>
            </a:pPr>
            <a:endParaRPr lang="ru-RU"/>
          </a:p>
        </c:txPr>
        <c:crossAx val="62317696"/>
        <c:crosses val="autoZero"/>
        <c:crossBetween val="midCat"/>
        <c:majorUnit val="1.0000000000000005E-3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13"/>
            <c:spPr>
              <a:solidFill>
                <a:srgbClr val="FF6600"/>
              </a:solidFill>
            </c:spPr>
          </c:marker>
          <c:xVal>
            <c:numRef>
              <c:f>'20140519 testing data'!$A$124:$A$133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'20140519 testing data'!$G$124:$G$133</c:f>
              <c:numCache>
                <c:formatCode>0.000</c:formatCode>
                <c:ptCount val="10"/>
                <c:pt idx="0" formatCode="General">
                  <c:v>30.064999999999998</c:v>
                </c:pt>
                <c:pt idx="1">
                  <c:v>30.064</c:v>
                </c:pt>
                <c:pt idx="2">
                  <c:v>30.064999999999998</c:v>
                </c:pt>
                <c:pt idx="3">
                  <c:v>30.064999999999998</c:v>
                </c:pt>
                <c:pt idx="4">
                  <c:v>30.064999999999998</c:v>
                </c:pt>
                <c:pt idx="5">
                  <c:v>30.064</c:v>
                </c:pt>
                <c:pt idx="6">
                  <c:v>30.064</c:v>
                </c:pt>
                <c:pt idx="7">
                  <c:v>30.064</c:v>
                </c:pt>
                <c:pt idx="8">
                  <c:v>30.064</c:v>
                </c:pt>
                <c:pt idx="9">
                  <c:v>30.064</c:v>
                </c:pt>
              </c:numCache>
            </c:numRef>
          </c:yVal>
        </c:ser>
        <c:ser>
          <c:idx val="1"/>
          <c:order val="1"/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2060"/>
              </a:solidFill>
            </c:spPr>
          </c:marker>
          <c:xVal>
            <c:numRef>
              <c:f>'20140519 testing data'!$A$124:$A$133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'20140519 testing data'!$I$124:$I$133</c:f>
              <c:numCache>
                <c:formatCode>0.000</c:formatCode>
                <c:ptCount val="10"/>
                <c:pt idx="0">
                  <c:v>30.064999999999998</c:v>
                </c:pt>
                <c:pt idx="1">
                  <c:v>30.064</c:v>
                </c:pt>
                <c:pt idx="2">
                  <c:v>30.061999999999998</c:v>
                </c:pt>
                <c:pt idx="3">
                  <c:v>30.064</c:v>
                </c:pt>
                <c:pt idx="4">
                  <c:v>30.061</c:v>
                </c:pt>
                <c:pt idx="5">
                  <c:v>30.061999999999998</c:v>
                </c:pt>
                <c:pt idx="6">
                  <c:v>30.059000000000001</c:v>
                </c:pt>
                <c:pt idx="7">
                  <c:v>30.061999999999998</c:v>
                </c:pt>
                <c:pt idx="8">
                  <c:v>30.067999999999998</c:v>
                </c:pt>
                <c:pt idx="9">
                  <c:v>30.064</c:v>
                </c:pt>
              </c:numCache>
            </c:numRef>
          </c:yVal>
        </c:ser>
        <c:dLbls/>
        <c:axId val="62729600"/>
        <c:axId val="62956672"/>
      </c:scatterChart>
      <c:valAx>
        <c:axId val="62729600"/>
        <c:scaling>
          <c:orientation val="minMax"/>
          <c:max val="10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en-GB"/>
            </a:pPr>
            <a:endParaRPr lang="ru-RU"/>
          </a:p>
        </c:txPr>
        <c:crossAx val="62956672"/>
        <c:crosses val="autoZero"/>
        <c:crossBetween val="midCat"/>
        <c:majorUnit val="1"/>
      </c:valAx>
      <c:valAx>
        <c:axId val="62956672"/>
        <c:scaling>
          <c:orientation val="minMax"/>
          <c:max val="30.071999999999999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GB"/>
            </a:pPr>
            <a:endParaRPr lang="ru-RU"/>
          </a:p>
        </c:txPr>
        <c:crossAx val="62729600"/>
        <c:crosses val="autoZero"/>
        <c:crossBetween val="midCat"/>
        <c:majorUnit val="1.0000000000000005E-3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13"/>
            <c:spPr>
              <a:solidFill>
                <a:srgbClr val="FF6600"/>
              </a:solidFill>
            </c:spPr>
          </c:marker>
          <c:xVal>
            <c:numRef>
              <c:f>'20140519 testing data'!$A$104:$A$113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'20140519 testing data'!$I$104:$I$113</c:f>
              <c:numCache>
                <c:formatCode>0.000</c:formatCode>
                <c:ptCount val="10"/>
                <c:pt idx="0">
                  <c:v>20.118000000000002</c:v>
                </c:pt>
                <c:pt idx="1">
                  <c:v>20.118000000000002</c:v>
                </c:pt>
                <c:pt idx="2">
                  <c:v>20.118000000000002</c:v>
                </c:pt>
                <c:pt idx="3">
                  <c:v>20.119000000000003</c:v>
                </c:pt>
                <c:pt idx="4">
                  <c:v>20.119000000000003</c:v>
                </c:pt>
                <c:pt idx="5">
                  <c:v>20.119000000000003</c:v>
                </c:pt>
                <c:pt idx="6">
                  <c:v>20.119000000000003</c:v>
                </c:pt>
                <c:pt idx="7">
                  <c:v>20.119000000000003</c:v>
                </c:pt>
                <c:pt idx="8">
                  <c:v>20.119000000000003</c:v>
                </c:pt>
                <c:pt idx="9">
                  <c:v>20.119000000000003</c:v>
                </c:pt>
              </c:numCache>
            </c:numRef>
          </c:yVal>
        </c:ser>
        <c:ser>
          <c:idx val="1"/>
          <c:order val="1"/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2060"/>
              </a:solidFill>
            </c:spPr>
          </c:marker>
          <c:xVal>
            <c:numRef>
              <c:f>'20140519 testing data'!$A$104:$A$113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'20140519 testing data'!$U$104:$U$113</c:f>
              <c:numCache>
                <c:formatCode>0.000</c:formatCode>
                <c:ptCount val="10"/>
                <c:pt idx="0">
                  <c:v>20.116000000000003</c:v>
                </c:pt>
                <c:pt idx="1">
                  <c:v>20.116000000000003</c:v>
                </c:pt>
                <c:pt idx="2">
                  <c:v>20.116000000000003</c:v>
                </c:pt>
                <c:pt idx="3">
                  <c:v>20.114999999999998</c:v>
                </c:pt>
                <c:pt idx="4">
                  <c:v>20.114999999999998</c:v>
                </c:pt>
                <c:pt idx="5">
                  <c:v>20.116000000000003</c:v>
                </c:pt>
                <c:pt idx="6">
                  <c:v>20.114999999999998</c:v>
                </c:pt>
                <c:pt idx="7">
                  <c:v>20.116000000000003</c:v>
                </c:pt>
                <c:pt idx="8">
                  <c:v>20.116000000000003</c:v>
                </c:pt>
                <c:pt idx="9">
                  <c:v>20.116000000000003</c:v>
                </c:pt>
              </c:numCache>
            </c:numRef>
          </c:yVal>
        </c:ser>
        <c:dLbls/>
        <c:axId val="62969344"/>
        <c:axId val="62970880"/>
      </c:scatterChart>
      <c:valAx>
        <c:axId val="62969344"/>
        <c:scaling>
          <c:orientation val="minMax"/>
          <c:max val="10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en-GB"/>
            </a:pPr>
            <a:endParaRPr lang="ru-RU"/>
          </a:p>
        </c:txPr>
        <c:crossAx val="62970880"/>
        <c:crosses val="autoZero"/>
        <c:crossBetween val="midCat"/>
        <c:majorUnit val="1"/>
      </c:valAx>
      <c:valAx>
        <c:axId val="62970880"/>
        <c:scaling>
          <c:orientation val="minMax"/>
          <c:max val="20.127000000000006"/>
        </c:scaling>
        <c:axPos val="l"/>
        <c:majorGridlines/>
        <c:minorGridlines>
          <c:spPr>
            <a:ln>
              <a:noFill/>
            </a:ln>
          </c:spPr>
        </c:minorGridlines>
        <c:numFmt formatCode="0.000" sourceLinked="1"/>
        <c:tickLblPos val="nextTo"/>
        <c:txPr>
          <a:bodyPr/>
          <a:lstStyle/>
          <a:p>
            <a:pPr>
              <a:defRPr lang="en-GB"/>
            </a:pPr>
            <a:endParaRPr lang="ru-RU"/>
          </a:p>
        </c:txPr>
        <c:crossAx val="62969344"/>
        <c:crosses val="autoZero"/>
        <c:crossBetween val="midCat"/>
        <c:majorUnit val="1.0000000000000005E-3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B3B65-B41D-428F-94B0-C9B1C5E24492}" type="datetimeFigureOut">
              <a:rPr lang="fr-FR" smtClean="0"/>
              <a:pPr/>
              <a:t>03/11/2017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CE54E-DD30-4934-A4CE-9CE33690498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3096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ant.jackson\Desktop\WORK\PRESENTATIONS\slide template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0" y="1125538"/>
            <a:ext cx="5148263" cy="4103662"/>
          </a:xfrm>
        </p:spPr>
        <p:txBody>
          <a:bodyPr>
            <a:normAutofit/>
          </a:bodyPr>
          <a:lstStyle>
            <a:lvl1pPr marL="0" indent="0">
              <a:buClr>
                <a:srgbClr val="F58026"/>
              </a:buClr>
              <a:buFont typeface="Wingdings" pitchFamily="2" charset="2"/>
              <a:buNone/>
              <a:defRPr sz="2000" b="1"/>
            </a:lvl1pPr>
            <a:lvl2pPr marL="742950" indent="-285750">
              <a:buClr>
                <a:srgbClr val="F58026"/>
              </a:buClr>
              <a:buFont typeface="Wingdings" pitchFamily="2" charset="2"/>
              <a:buChar char="§"/>
              <a:defRPr sz="1600"/>
            </a:lvl2pPr>
            <a:lvl3pPr marL="1143000" indent="-228600">
              <a:buClr>
                <a:srgbClr val="F58026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58026"/>
              </a:buClr>
              <a:buFont typeface="Wingdings" pitchFamily="2" charset="2"/>
              <a:buChar char="§"/>
              <a:defRPr sz="1200"/>
            </a:lvl4pPr>
            <a:lvl5pPr marL="2057400" indent="-228600">
              <a:buClr>
                <a:srgbClr val="F58026"/>
              </a:buCl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2987824" y="188640"/>
            <a:ext cx="5832648" cy="648072"/>
          </a:xfrm>
        </p:spPr>
        <p:txBody>
          <a:bodyPr/>
          <a:lstStyle>
            <a:lvl1pPr marL="0" indent="0" algn="r">
              <a:buNone/>
              <a:defRPr b="1">
                <a:solidFill>
                  <a:srgbClr val="F58026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</a:t>
            </a:r>
          </a:p>
        </p:txBody>
      </p:sp>
    </p:spTree>
    <p:extLst>
      <p:ext uri="{BB962C8B-B14F-4D97-AF65-F5344CB8AC3E}">
        <p14:creationId xmlns:p14="http://schemas.microsoft.com/office/powerpoint/2010/main" xmlns="" val="2362722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ant.jackson\Desktop\WORK\PRESENTATIONS\slide template 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2987824" y="188640"/>
            <a:ext cx="5832648" cy="648072"/>
          </a:xfrm>
        </p:spPr>
        <p:txBody>
          <a:bodyPr/>
          <a:lstStyle>
            <a:lvl1pPr marL="0" indent="0" algn="r">
              <a:buNone/>
              <a:defRPr b="1">
                <a:solidFill>
                  <a:srgbClr val="F58026"/>
                </a:solidFill>
                <a:effectLst/>
              </a:defRPr>
            </a:lvl1pPr>
          </a:lstStyle>
          <a:p>
            <a:pPr lvl="0"/>
            <a:r>
              <a:rPr lang="fr-FR" dirty="0" smtClean="0"/>
              <a:t>Modifiez les styles du texte du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23528" y="1125538"/>
            <a:ext cx="8496944" cy="5255790"/>
          </a:xfrm>
        </p:spPr>
        <p:txBody>
          <a:bodyPr>
            <a:normAutofit/>
          </a:bodyPr>
          <a:lstStyle>
            <a:lvl1pPr marL="342900" indent="-342900">
              <a:buClr>
                <a:srgbClr val="F58026"/>
              </a:buClr>
              <a:buFont typeface="Wingdings" pitchFamily="2" charset="2"/>
              <a:buChar char="§"/>
              <a:defRPr sz="2000" b="1"/>
            </a:lvl1pPr>
            <a:lvl2pPr marL="742950" indent="-285750">
              <a:buClr>
                <a:srgbClr val="F58026"/>
              </a:buClr>
              <a:buFont typeface="Wingdings" pitchFamily="2" charset="2"/>
              <a:buChar char="§"/>
              <a:defRPr sz="1600"/>
            </a:lvl2pPr>
            <a:lvl3pPr marL="1143000" indent="-228600">
              <a:buClr>
                <a:srgbClr val="F58026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58026"/>
              </a:buClr>
              <a:buFont typeface="Wingdings" pitchFamily="2" charset="2"/>
              <a:buChar char="§"/>
              <a:defRPr sz="1200"/>
            </a:lvl4pPr>
            <a:lvl5pPr marL="2057400" indent="-228600">
              <a:buClr>
                <a:srgbClr val="F58026"/>
              </a:buCl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9013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77302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3630-65BC-4C55-BC98-90299F60D678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2017-11-03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C08FE-5279-42FA-ABE6-6E00C8645AF7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007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564304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ant.jackson\Desktop\WORK\PRESENTATIONS\slide template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2987824" y="188640"/>
            <a:ext cx="5832648" cy="648072"/>
          </a:xfrm>
        </p:spPr>
        <p:txBody>
          <a:bodyPr/>
          <a:lstStyle>
            <a:lvl1pPr marL="0" indent="0" algn="r">
              <a:buNone/>
              <a:defRPr b="1">
                <a:solidFill>
                  <a:srgbClr val="F58026"/>
                </a:solidFill>
                <a:effectLst/>
              </a:defRPr>
            </a:lvl1pPr>
          </a:lstStyle>
          <a:p>
            <a:pPr lvl="0"/>
            <a:r>
              <a:rPr lang="fr-FR" dirty="0" smtClean="0"/>
              <a:t>Modifiez les styles du texte du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23528" y="1125538"/>
            <a:ext cx="8496944" cy="5255790"/>
          </a:xfrm>
        </p:spPr>
        <p:txBody>
          <a:bodyPr>
            <a:normAutofit/>
          </a:bodyPr>
          <a:lstStyle>
            <a:lvl1pPr marL="342900" indent="-342900">
              <a:buClr>
                <a:srgbClr val="F58026"/>
              </a:buClr>
              <a:buFont typeface="Wingdings" pitchFamily="2" charset="2"/>
              <a:buChar char="§"/>
              <a:defRPr sz="2000" b="1"/>
            </a:lvl1pPr>
            <a:lvl2pPr marL="742950" indent="-285750">
              <a:buClr>
                <a:srgbClr val="F58026"/>
              </a:buClr>
              <a:buFont typeface="Wingdings" pitchFamily="2" charset="2"/>
              <a:buChar char="§"/>
              <a:defRPr sz="1600"/>
            </a:lvl2pPr>
            <a:lvl3pPr marL="1143000" indent="-228600">
              <a:buClr>
                <a:srgbClr val="F58026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58026"/>
              </a:buClr>
              <a:buFont typeface="Wingdings" pitchFamily="2" charset="2"/>
              <a:buChar char="§"/>
              <a:defRPr sz="1200"/>
            </a:lvl4pPr>
            <a:lvl5pPr marL="2057400" indent="-228600">
              <a:buClr>
                <a:srgbClr val="F58026"/>
              </a:buCl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362722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ant.jackson\Desktop\WORK\PRESENTATIONS\slide template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2987824" y="188640"/>
            <a:ext cx="5832648" cy="648072"/>
          </a:xfrm>
        </p:spPr>
        <p:txBody>
          <a:bodyPr/>
          <a:lstStyle>
            <a:lvl1pPr marL="0" indent="0" algn="r">
              <a:buNone/>
              <a:defRPr b="1">
                <a:solidFill>
                  <a:srgbClr val="F58026"/>
                </a:solidFill>
                <a:effectLst/>
              </a:defRPr>
            </a:lvl1pPr>
          </a:lstStyle>
          <a:p>
            <a:pPr lvl="0"/>
            <a:r>
              <a:rPr lang="fr-FR" dirty="0" smtClean="0"/>
              <a:t>Modifiez les styles du texte du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23528" y="1125538"/>
            <a:ext cx="8496944" cy="5255790"/>
          </a:xfrm>
        </p:spPr>
        <p:txBody>
          <a:bodyPr>
            <a:normAutofit/>
          </a:bodyPr>
          <a:lstStyle>
            <a:lvl1pPr marL="342900" indent="-342900">
              <a:buClr>
                <a:srgbClr val="F58026"/>
              </a:buClr>
              <a:buFont typeface="Wingdings" pitchFamily="2" charset="2"/>
              <a:buChar char="§"/>
              <a:defRPr sz="2000" b="1"/>
            </a:lvl1pPr>
            <a:lvl2pPr marL="742950" indent="-285750">
              <a:buClr>
                <a:srgbClr val="F58026"/>
              </a:buClr>
              <a:buFont typeface="Wingdings" pitchFamily="2" charset="2"/>
              <a:buChar char="§"/>
              <a:defRPr sz="1600"/>
            </a:lvl2pPr>
            <a:lvl3pPr marL="1143000" indent="-228600">
              <a:buClr>
                <a:srgbClr val="F58026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58026"/>
              </a:buClr>
              <a:buFont typeface="Wingdings" pitchFamily="2" charset="2"/>
              <a:buChar char="§"/>
              <a:defRPr sz="1200"/>
            </a:lvl4pPr>
            <a:lvl5pPr marL="2057400" indent="-228600">
              <a:buClr>
                <a:srgbClr val="F58026"/>
              </a:buCl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60522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9561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3059F-B23C-4627-984C-D6D93EEB90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843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3630-65BC-4C55-BC98-90299F60D678}" type="datetimeFigureOut">
              <a:rPr lang="sv-SE"/>
              <a:pPr>
                <a:defRPr/>
              </a:pPr>
              <a:t>2017-11-03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C08FE-5279-42FA-ABE6-6E00C8645AF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59220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641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ant.jackson\Desktop\WORK\PRESENTATIONS\slide template 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0" y="1125538"/>
            <a:ext cx="5148263" cy="4103662"/>
          </a:xfrm>
        </p:spPr>
        <p:txBody>
          <a:bodyPr>
            <a:normAutofit/>
          </a:bodyPr>
          <a:lstStyle>
            <a:lvl1pPr marL="0" indent="0">
              <a:buClr>
                <a:srgbClr val="F58026"/>
              </a:buClr>
              <a:buFont typeface="Wingdings" pitchFamily="2" charset="2"/>
              <a:buNone/>
              <a:defRPr sz="2000" b="1"/>
            </a:lvl1pPr>
            <a:lvl2pPr marL="742950" indent="-285750">
              <a:buClr>
                <a:srgbClr val="F58026"/>
              </a:buClr>
              <a:buFont typeface="Wingdings" pitchFamily="2" charset="2"/>
              <a:buChar char="§"/>
              <a:defRPr sz="1600"/>
            </a:lvl2pPr>
            <a:lvl3pPr marL="1143000" indent="-228600">
              <a:buClr>
                <a:srgbClr val="F58026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58026"/>
              </a:buClr>
              <a:buFont typeface="Wingdings" pitchFamily="2" charset="2"/>
              <a:buChar char="§"/>
              <a:defRPr sz="1200"/>
            </a:lvl4pPr>
            <a:lvl5pPr marL="2057400" indent="-228600">
              <a:buClr>
                <a:srgbClr val="F58026"/>
              </a:buCl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2987824" y="188640"/>
            <a:ext cx="5832648" cy="648072"/>
          </a:xfrm>
        </p:spPr>
        <p:txBody>
          <a:bodyPr/>
          <a:lstStyle>
            <a:lvl1pPr marL="0" indent="0" algn="r">
              <a:buNone/>
              <a:defRPr b="1">
                <a:solidFill>
                  <a:srgbClr val="F58026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</a:t>
            </a:r>
          </a:p>
        </p:txBody>
      </p:sp>
    </p:spTree>
    <p:extLst>
      <p:ext uri="{BB962C8B-B14F-4D97-AF65-F5344CB8AC3E}">
        <p14:creationId xmlns:p14="http://schemas.microsoft.com/office/powerpoint/2010/main" xmlns="" val="353369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ant.jackson\Desktop\WORK\PRESENTATIONS\slide template 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2987824" y="188640"/>
            <a:ext cx="5832648" cy="648072"/>
          </a:xfrm>
        </p:spPr>
        <p:txBody>
          <a:bodyPr/>
          <a:lstStyle>
            <a:lvl1pPr marL="0" indent="0" algn="r">
              <a:buNone/>
              <a:defRPr b="1">
                <a:solidFill>
                  <a:srgbClr val="F58026"/>
                </a:solidFill>
                <a:effectLst/>
              </a:defRPr>
            </a:lvl1pPr>
          </a:lstStyle>
          <a:p>
            <a:pPr lvl="0"/>
            <a:r>
              <a:rPr lang="fr-FR" dirty="0" smtClean="0"/>
              <a:t>Modifiez les styles du texte du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23528" y="1125538"/>
            <a:ext cx="8496944" cy="5255790"/>
          </a:xfrm>
        </p:spPr>
        <p:txBody>
          <a:bodyPr>
            <a:normAutofit/>
          </a:bodyPr>
          <a:lstStyle>
            <a:lvl1pPr marL="342900" indent="-342900">
              <a:buClr>
                <a:srgbClr val="F58026"/>
              </a:buClr>
              <a:buFont typeface="Wingdings" pitchFamily="2" charset="2"/>
              <a:buChar char="§"/>
              <a:defRPr sz="2000" b="1"/>
            </a:lvl1pPr>
            <a:lvl2pPr marL="742950" indent="-285750">
              <a:buClr>
                <a:srgbClr val="F58026"/>
              </a:buClr>
              <a:buFont typeface="Wingdings" pitchFamily="2" charset="2"/>
              <a:buChar char="§"/>
              <a:defRPr sz="1600"/>
            </a:lvl2pPr>
            <a:lvl3pPr marL="1143000" indent="-228600">
              <a:buClr>
                <a:srgbClr val="F58026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58026"/>
              </a:buClr>
              <a:buFont typeface="Wingdings" pitchFamily="2" charset="2"/>
              <a:buChar char="§"/>
              <a:defRPr sz="1200"/>
            </a:lvl4pPr>
            <a:lvl5pPr marL="2057400" indent="-228600">
              <a:buClr>
                <a:srgbClr val="F58026"/>
              </a:buCl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86258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5AE4A-767D-4058-9179-2E51C6949272}" type="datetimeFigureOut">
              <a:rPr lang="en-GB" smtClean="0"/>
              <a:pPr/>
              <a:t>03/11/2017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5D0BF-E0A0-4432-8CBF-451B7B34A48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2" descr="C:\Users\grant.jackson\Desktop\WORK\PRESENTATIONS\slide template white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280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1" r:id="rId3"/>
    <p:sldLayoutId id="2147483654" r:id="rId4"/>
    <p:sldLayoutId id="2147483655" r:id="rId5"/>
    <p:sldLayoutId id="2147483657" r:id="rId6"/>
    <p:sldLayoutId id="2147483665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7F6F9D-3C6E-46DD-B5D8-8CB01F63C93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2D6B25-ED6F-4B83-B04F-CA6E27BA3CD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2" descr="C:\Users\grant.jackson\Desktop\WORK\PRESENTATIONS\slide template whit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083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1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2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3.xlsx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4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_____Microsoft_Office_Excel5.xls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23528" y="1700808"/>
            <a:ext cx="8496944" cy="388843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endParaRPr lang="fr-FR" sz="3200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marL="0" indent="0" algn="ctr">
              <a:buNone/>
              <a:defRPr/>
            </a:pPr>
            <a:r>
              <a:rPr lang="fr-FR" sz="3200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50</a:t>
            </a:r>
            <a:r>
              <a:rPr lang="ru-RU" sz="3200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</a:t>
            </a:r>
            <a:r>
              <a:rPr lang="fr-FR" sz="3200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3200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лазерный дальномер</a:t>
            </a:r>
            <a:endParaRPr lang="fr-FR" sz="3200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marL="0" indent="0" algn="ctr">
              <a:buNone/>
              <a:defRPr/>
            </a:pPr>
            <a:r>
              <a:rPr lang="fr-FR" sz="4800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LMG 50</a:t>
            </a:r>
            <a:endParaRPr lang="fr-FR" sz="4800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00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2271713" y="1366838"/>
            <a:ext cx="844550" cy="2028825"/>
            <a:chOff x="2271713" y="1366838"/>
            <a:chExt cx="844550" cy="2028825"/>
          </a:xfrm>
        </p:grpSpPr>
        <p:pic>
          <p:nvPicPr>
            <p:cNvPr id="3176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332" b="22037"/>
            <a:stretch>
              <a:fillRect/>
            </a:stretch>
          </p:blipFill>
          <p:spPr bwMode="auto">
            <a:xfrm>
              <a:off x="2271713" y="2771775"/>
              <a:ext cx="704850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9774" r="36987"/>
            <a:stretch>
              <a:fillRect/>
            </a:stretch>
          </p:blipFill>
          <p:spPr bwMode="auto">
            <a:xfrm>
              <a:off x="2387602" y="1987550"/>
              <a:ext cx="639763" cy="8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5255" b="22415"/>
            <a:stretch>
              <a:fillRect/>
            </a:stretch>
          </p:blipFill>
          <p:spPr bwMode="auto">
            <a:xfrm>
              <a:off x="2346326" y="1366838"/>
              <a:ext cx="681038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Connecteur droit avec flèche 4"/>
            <p:cNvCxnSpPr/>
            <p:nvPr/>
          </p:nvCxnSpPr>
          <p:spPr>
            <a:xfrm>
              <a:off x="3094038" y="1430338"/>
              <a:ext cx="3175" cy="441325"/>
            </a:xfrm>
            <a:prstGeom prst="straightConnector1">
              <a:avLst/>
            </a:prstGeom>
            <a:ln w="22225">
              <a:solidFill>
                <a:srgbClr val="FF66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>
              <a:off x="3105150" y="2049463"/>
              <a:ext cx="4763" cy="693737"/>
            </a:xfrm>
            <a:prstGeom prst="straightConnector1">
              <a:avLst/>
            </a:prstGeom>
            <a:ln w="22225">
              <a:solidFill>
                <a:srgbClr val="FF66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>
              <a:off x="3114675" y="2830513"/>
              <a:ext cx="1588" cy="244475"/>
            </a:xfrm>
            <a:prstGeom prst="straightConnector1">
              <a:avLst/>
            </a:prstGeom>
            <a:ln w="22225">
              <a:solidFill>
                <a:srgbClr val="FF66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746" name="Picture 69" descr="Untitled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419225"/>
            <a:ext cx="165417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418" y="712111"/>
            <a:ext cx="5851525" cy="6078565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④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Высота</a:t>
            </a:r>
            <a:r>
              <a:rPr lang="fr-FR" sz="2000" dirty="0" smtClean="0">
                <a:latin typeface="Calibri" pitchFamily="34" charset="0"/>
              </a:rPr>
              <a:t>: </a:t>
            </a:r>
            <a:r>
              <a:rPr lang="ru-RU" sz="2000" dirty="0" smtClean="0">
                <a:latin typeface="Calibri" pitchFamily="34" charset="0"/>
              </a:rPr>
              <a:t>формула Пифагора</a:t>
            </a:r>
            <a:r>
              <a:rPr lang="fr-FR" sz="2000" dirty="0" smtClean="0">
                <a:latin typeface="Calibri" pitchFamily="34" charset="0"/>
              </a:rPr>
              <a:t> </a:t>
            </a:r>
            <a:r>
              <a:rPr lang="fr-FR" sz="1600" dirty="0" smtClean="0">
                <a:latin typeface="Calibri" pitchFamily="34" charset="0"/>
              </a:rPr>
              <a:t>(</a:t>
            </a:r>
            <a:r>
              <a:rPr lang="ru-RU" sz="1600" dirty="0" smtClean="0">
                <a:latin typeface="Calibri" pitchFamily="34" charset="0"/>
              </a:rPr>
              <a:t>когда нет возможности прямого замера</a:t>
            </a:r>
            <a:r>
              <a:rPr lang="fr-FR" sz="1600" dirty="0" smtClean="0">
                <a:latin typeface="Calibri" pitchFamily="34" charset="0"/>
              </a:rPr>
              <a:t>) </a:t>
            </a:r>
            <a:endParaRPr lang="fr-FR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fr-FR" sz="1600" dirty="0">
                <a:latin typeface="Calibri" pitchFamily="34" charset="0"/>
              </a:rPr>
              <a:t>3 </a:t>
            </a:r>
            <a:r>
              <a:rPr lang="ru-RU" sz="1600" dirty="0" smtClean="0">
                <a:latin typeface="Calibri" pitchFamily="34" charset="0"/>
              </a:rPr>
              <a:t>типа</a:t>
            </a:r>
            <a:endParaRPr lang="fr-FR" sz="1600" dirty="0">
              <a:latin typeface="Calibri" pitchFamily="34" charset="0"/>
            </a:endParaRPr>
          </a:p>
          <a:p>
            <a:pPr lvl="2" eaLnBrk="1" hangingPunct="1">
              <a:buFontTx/>
              <a:buChar char="-"/>
              <a:defRPr/>
            </a:pPr>
            <a:r>
              <a:rPr lang="fr-FR" sz="1600" dirty="0">
                <a:latin typeface="Calibri" pitchFamily="34" charset="0"/>
              </a:rPr>
              <a:t>Pythagore 1 </a:t>
            </a:r>
          </a:p>
          <a:p>
            <a:pPr lvl="2" eaLnBrk="1" hangingPunct="1">
              <a:buFontTx/>
              <a:buChar char="-"/>
              <a:defRPr/>
            </a:pPr>
            <a:endParaRPr lang="fr-FR" sz="1600" dirty="0">
              <a:latin typeface="Calibri" pitchFamily="34" charset="0"/>
            </a:endParaRPr>
          </a:p>
          <a:p>
            <a:pPr lvl="2" eaLnBrk="1" hangingPunct="1">
              <a:buFontTx/>
              <a:buChar char="-"/>
              <a:defRPr/>
            </a:pPr>
            <a:endParaRPr lang="fr-FR" sz="1100" dirty="0">
              <a:latin typeface="Calibri" pitchFamily="34" charset="0"/>
            </a:endParaRPr>
          </a:p>
          <a:p>
            <a:pPr lvl="2" eaLnBrk="1" hangingPunct="1">
              <a:buFontTx/>
              <a:buChar char="-"/>
              <a:defRPr/>
            </a:pPr>
            <a:r>
              <a:rPr lang="fr-FR" sz="1600" dirty="0">
                <a:latin typeface="Calibri" pitchFamily="34" charset="0"/>
              </a:rPr>
              <a:t>Pythagore 2 </a:t>
            </a:r>
          </a:p>
          <a:p>
            <a:pPr lvl="2" eaLnBrk="1" hangingPunct="1">
              <a:buFontTx/>
              <a:buChar char="-"/>
              <a:defRPr/>
            </a:pPr>
            <a:endParaRPr lang="fr-FR" sz="1600" dirty="0">
              <a:latin typeface="Calibri" pitchFamily="34" charset="0"/>
            </a:endParaRPr>
          </a:p>
          <a:p>
            <a:pPr lvl="2" eaLnBrk="1" hangingPunct="1">
              <a:buFontTx/>
              <a:buChar char="-"/>
              <a:defRPr/>
            </a:pPr>
            <a:endParaRPr lang="fr-FR" sz="1800" dirty="0">
              <a:latin typeface="Calibri" pitchFamily="34" charset="0"/>
            </a:endParaRPr>
          </a:p>
          <a:p>
            <a:pPr lvl="2" eaLnBrk="1" hangingPunct="1">
              <a:buFontTx/>
              <a:buChar char="-"/>
              <a:defRPr/>
            </a:pPr>
            <a:r>
              <a:rPr lang="fr-FR" sz="1600" dirty="0">
                <a:latin typeface="Calibri" pitchFamily="34" charset="0"/>
              </a:rPr>
              <a:t>Pythagore 3</a:t>
            </a:r>
          </a:p>
          <a:p>
            <a:pPr eaLnBrk="1" hangingPunct="1">
              <a:defRPr/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⑤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Изменение исходной точки отсчета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Измерение от верхней </a:t>
            </a:r>
            <a:r>
              <a:rPr lang="en-US" sz="1600" dirty="0" smtClean="0">
                <a:latin typeface="Calibri" pitchFamily="34" charset="0"/>
              </a:rPr>
              <a:t>/ </a:t>
            </a:r>
            <a:r>
              <a:rPr lang="ru-RU" sz="1600" dirty="0" smtClean="0">
                <a:latin typeface="Calibri" pitchFamily="34" charset="0"/>
              </a:rPr>
              <a:t>нижней поверхности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Измерение от нижней точки угловой скобы</a:t>
            </a:r>
            <a:endParaRPr lang="en-US" sz="16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⑥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fr-FR" sz="2000" dirty="0">
                <a:latin typeface="Calibri" pitchFamily="34" charset="0"/>
              </a:rPr>
              <a:t>Off / </a:t>
            </a:r>
            <a:r>
              <a:rPr lang="fr-FR" sz="2000" dirty="0" err="1">
                <a:latin typeface="Calibri" pitchFamily="34" charset="0"/>
              </a:rPr>
              <a:t>Clear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Одно нажатие</a:t>
            </a:r>
            <a:r>
              <a:rPr lang="en-US" sz="1600" dirty="0" smtClean="0">
                <a:latin typeface="Calibri" pitchFamily="34" charset="0"/>
              </a:rPr>
              <a:t>: </a:t>
            </a:r>
            <a:r>
              <a:rPr lang="ru-RU" sz="1600" dirty="0" smtClean="0">
                <a:latin typeface="Calibri" pitchFamily="34" charset="0"/>
              </a:rPr>
              <a:t>сброс результата последнего измерения </a:t>
            </a:r>
            <a:r>
              <a:rPr lang="en-US" sz="1600" dirty="0" smtClean="0">
                <a:latin typeface="Calibri" pitchFamily="34" charset="0"/>
              </a:rPr>
              <a:t>/ </a:t>
            </a:r>
            <a:r>
              <a:rPr lang="ru-RU" sz="1600" dirty="0" smtClean="0">
                <a:latin typeface="Calibri" pitchFamily="34" charset="0"/>
              </a:rPr>
              <a:t>последнего расчета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Продолжительное нажатие</a:t>
            </a:r>
            <a:r>
              <a:rPr lang="en-US" sz="1600" dirty="0" smtClean="0">
                <a:latin typeface="Calibri" pitchFamily="34" charset="0"/>
              </a:rPr>
              <a:t>: </a:t>
            </a:r>
            <a:r>
              <a:rPr lang="ru-RU" sz="1600" dirty="0" smtClean="0">
                <a:latin typeface="Calibri" pitchFamily="34" charset="0"/>
              </a:rPr>
              <a:t>выключение</a:t>
            </a:r>
            <a:r>
              <a:rPr lang="en-US" sz="1600" dirty="0" smtClean="0">
                <a:latin typeface="Calibri" pitchFamily="34" charset="0"/>
              </a:rPr>
              <a:t> (</a:t>
            </a:r>
            <a:r>
              <a:rPr lang="ru-RU" sz="1600" dirty="0" smtClean="0">
                <a:latin typeface="Calibri" pitchFamily="34" charset="0"/>
              </a:rPr>
              <a:t>автоматически выключается, если </a:t>
            </a:r>
            <a:r>
              <a:rPr lang="en-US" sz="1600" dirty="0" smtClean="0">
                <a:latin typeface="Calibri" pitchFamily="34" charset="0"/>
              </a:rPr>
              <a:t>Auto shut down after  </a:t>
            </a:r>
            <a:r>
              <a:rPr lang="en-US" sz="1600" dirty="0">
                <a:latin typeface="Calibri" pitchFamily="34" charset="0"/>
              </a:rPr>
              <a:t>3min </a:t>
            </a:r>
            <a:r>
              <a:rPr lang="en-US" sz="1600" dirty="0" smtClean="0">
                <a:latin typeface="Calibri" pitchFamily="34" charset="0"/>
              </a:rPr>
              <a:t>without use)</a:t>
            </a:r>
            <a:endParaRPr lang="en-US" sz="16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⑦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 </a:t>
            </a:r>
            <a:r>
              <a:rPr lang="ru-RU" sz="2000" dirty="0" smtClean="0">
                <a:latin typeface="Calibri" pitchFamily="34" charset="0"/>
              </a:rPr>
              <a:t>Память</a:t>
            </a:r>
            <a:r>
              <a:rPr lang="fr-FR" sz="2000" dirty="0" smtClean="0">
                <a:latin typeface="Calibri" pitchFamily="34" charset="0"/>
              </a:rPr>
              <a:t> </a:t>
            </a:r>
            <a:r>
              <a:rPr lang="fr-FR" sz="2000" dirty="0">
                <a:latin typeface="Calibri" pitchFamily="34" charset="0"/>
              </a:rPr>
              <a:t>/ </a:t>
            </a:r>
            <a:r>
              <a:rPr lang="ru-RU" sz="2000" dirty="0" smtClean="0">
                <a:latin typeface="Calibri" pitchFamily="34" charset="0"/>
              </a:rPr>
              <a:t>Таймер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Одно нажатие</a:t>
            </a:r>
            <a:r>
              <a:rPr lang="en-US" sz="1600" dirty="0" smtClean="0">
                <a:latin typeface="Calibri" pitchFamily="34" charset="0"/>
              </a:rPr>
              <a:t>: </a:t>
            </a:r>
            <a:r>
              <a:rPr lang="ru-RU" sz="1600" dirty="0" smtClean="0">
                <a:latin typeface="Calibri" pitchFamily="34" charset="0"/>
              </a:rPr>
              <a:t>меню памяти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ru-RU" sz="1600" dirty="0" smtClean="0">
                <a:latin typeface="Calibri" pitchFamily="34" charset="0"/>
              </a:rPr>
              <a:t>20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ячеек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ru-RU" sz="1600" dirty="0" smtClean="0">
                <a:latin typeface="Calibri" pitchFamily="34" charset="0"/>
              </a:rPr>
              <a:t>управление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+/-</a:t>
            </a:r>
          </a:p>
          <a:p>
            <a:pPr lvl="1" eaLnBrk="1" hangingPunct="1">
              <a:buFontTx/>
              <a:buChar char="-"/>
              <a:defRPr/>
            </a:pPr>
            <a:r>
              <a:rPr lang="en-US" sz="1600" dirty="0">
                <a:latin typeface="Calibri" pitchFamily="34" charset="0"/>
              </a:rPr>
              <a:t>2 </a:t>
            </a:r>
            <a:r>
              <a:rPr lang="ru-RU" sz="1600" dirty="0" smtClean="0">
                <a:latin typeface="Calibri" pitchFamily="34" charset="0"/>
              </a:rPr>
              <a:t>нажатия</a:t>
            </a:r>
            <a:r>
              <a:rPr lang="en-US" sz="1600" dirty="0" smtClean="0">
                <a:latin typeface="Calibri" pitchFamily="34" charset="0"/>
              </a:rPr>
              <a:t>: </a:t>
            </a:r>
            <a:r>
              <a:rPr lang="ru-RU" sz="1600" dirty="0" smtClean="0">
                <a:latin typeface="Calibri" pitchFamily="34" charset="0"/>
              </a:rPr>
              <a:t>режим таймера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ru-RU" sz="1600" dirty="0" smtClean="0">
                <a:latin typeface="Calibri" pitchFamily="34" charset="0"/>
              </a:rPr>
              <a:t>управление </a:t>
            </a:r>
            <a:r>
              <a:rPr lang="en-US" sz="1600" dirty="0" smtClean="0">
                <a:latin typeface="Calibri" pitchFamily="34" charset="0"/>
              </a:rPr>
              <a:t>+/-</a:t>
            </a:r>
            <a:endParaRPr lang="fr-FR" sz="1600" dirty="0">
              <a:latin typeface="Calibri" pitchFamily="34" charset="0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2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AEG </a:t>
            </a:r>
            <a:r>
              <a:rPr lang="ru-RU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решение</a:t>
            </a:r>
            <a:r>
              <a:rPr lang="en-US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28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: </a:t>
            </a:r>
            <a:r>
              <a:rPr lang="ru-RU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Функциональность</a:t>
            </a:r>
            <a:endParaRPr lang="en-US" sz="28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5924557" y="4268788"/>
            <a:ext cx="1455731" cy="833437"/>
            <a:chOff x="5924557" y="4268788"/>
            <a:chExt cx="1455731" cy="833437"/>
          </a:xfrm>
        </p:grpSpPr>
        <p:sp>
          <p:nvSpPr>
            <p:cNvPr id="9" name="ZoneTexte 8"/>
            <p:cNvSpPr txBox="1"/>
            <p:nvPr/>
          </p:nvSpPr>
          <p:spPr bwMode="auto">
            <a:xfrm>
              <a:off x="5924557" y="4268788"/>
              <a:ext cx="403225" cy="461643"/>
            </a:xfrm>
            <a:prstGeom prst="rect">
              <a:avLst/>
            </a:prstGeom>
            <a:noFill/>
          </p:spPr>
          <p:txBody>
            <a:bodyPr lIns="91418" tIns="45709" rIns="91418" bIns="45709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/>
                  <a:ea typeface="Arial Unicode MS"/>
                  <a:cs typeface="Arial Unicode MS"/>
                </a:rPr>
                <a:t>④</a:t>
              </a:r>
              <a:endPara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29" name="Connecteur droit 28"/>
            <p:cNvCxnSpPr>
              <a:stCxn id="9" idx="3"/>
            </p:cNvCxnSpPr>
            <p:nvPr/>
          </p:nvCxnSpPr>
          <p:spPr>
            <a:xfrm>
              <a:off x="6327782" y="4499610"/>
              <a:ext cx="1052506" cy="602615"/>
            </a:xfrm>
            <a:prstGeom prst="line">
              <a:avLst/>
            </a:prstGeom>
            <a:ln w="25400" cmpd="sng">
              <a:solidFill>
                <a:srgbClr val="F5802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6008691" y="5102225"/>
            <a:ext cx="1083589" cy="461643"/>
            <a:chOff x="6008691" y="5102225"/>
            <a:chExt cx="1083589" cy="461643"/>
          </a:xfrm>
        </p:grpSpPr>
        <p:sp>
          <p:nvSpPr>
            <p:cNvPr id="49" name="ZoneTexte 48"/>
            <p:cNvSpPr txBox="1"/>
            <p:nvPr/>
          </p:nvSpPr>
          <p:spPr bwMode="auto">
            <a:xfrm>
              <a:off x="6008691" y="5102225"/>
              <a:ext cx="403225" cy="461643"/>
            </a:xfrm>
            <a:prstGeom prst="rect">
              <a:avLst/>
            </a:prstGeom>
            <a:noFill/>
          </p:spPr>
          <p:txBody>
            <a:bodyPr lIns="91418" tIns="45709" rIns="91418" bIns="45709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/>
                  <a:ea typeface="Arial Unicode MS"/>
                  <a:cs typeface="Arial Unicode MS"/>
                </a:rPr>
                <a:t>⑥</a:t>
              </a:r>
              <a:endPara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30" name="Connecteur droit 29"/>
            <p:cNvCxnSpPr>
              <a:stCxn id="49" idx="3"/>
            </p:cNvCxnSpPr>
            <p:nvPr/>
          </p:nvCxnSpPr>
          <p:spPr>
            <a:xfrm>
              <a:off x="6411916" y="5333047"/>
              <a:ext cx="680364" cy="230821"/>
            </a:xfrm>
            <a:prstGeom prst="line">
              <a:avLst/>
            </a:prstGeom>
            <a:ln w="25400" cmpd="sng">
              <a:solidFill>
                <a:srgbClr val="F5802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/>
          <p:cNvGrpSpPr/>
          <p:nvPr/>
        </p:nvGrpSpPr>
        <p:grpSpPr>
          <a:xfrm>
            <a:off x="6092831" y="5750718"/>
            <a:ext cx="1396994" cy="645321"/>
            <a:chOff x="6092831" y="5750718"/>
            <a:chExt cx="1396994" cy="645321"/>
          </a:xfrm>
        </p:grpSpPr>
        <p:sp>
          <p:nvSpPr>
            <p:cNvPr id="57" name="ZoneTexte 56"/>
            <p:cNvSpPr txBox="1"/>
            <p:nvPr/>
          </p:nvSpPr>
          <p:spPr bwMode="auto">
            <a:xfrm>
              <a:off x="6092831" y="5924551"/>
              <a:ext cx="403225" cy="471488"/>
            </a:xfrm>
            <a:prstGeom prst="rect">
              <a:avLst/>
            </a:prstGeom>
            <a:noFill/>
          </p:spPr>
          <p:txBody>
            <a:bodyPr lIns="91418" tIns="45709" rIns="91418" bIns="45709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/>
                  <a:ea typeface="Arial Unicode MS"/>
                  <a:cs typeface="Arial Unicode MS"/>
                </a:rPr>
                <a:t>⑦</a:t>
              </a:r>
              <a:endPara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32" name="Connecteur droit 31"/>
            <p:cNvCxnSpPr>
              <a:stCxn id="57" idx="3"/>
            </p:cNvCxnSpPr>
            <p:nvPr/>
          </p:nvCxnSpPr>
          <p:spPr>
            <a:xfrm flipV="1">
              <a:off x="6496056" y="5750718"/>
              <a:ext cx="993769" cy="409577"/>
            </a:xfrm>
            <a:prstGeom prst="line">
              <a:avLst/>
            </a:prstGeom>
            <a:ln w="25400" cmpd="sng">
              <a:solidFill>
                <a:srgbClr val="F5802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7956376" y="4987925"/>
            <a:ext cx="1136827" cy="1104900"/>
            <a:chOff x="7956376" y="4987925"/>
            <a:chExt cx="1136827" cy="1104900"/>
          </a:xfrm>
        </p:grpSpPr>
        <p:grpSp>
          <p:nvGrpSpPr>
            <p:cNvPr id="6" name="Groupe 5"/>
            <p:cNvGrpSpPr>
              <a:grpSpLocks/>
            </p:cNvGrpSpPr>
            <p:nvPr/>
          </p:nvGrpSpPr>
          <p:grpSpPr bwMode="auto">
            <a:xfrm>
              <a:off x="8259765" y="4987925"/>
              <a:ext cx="833438" cy="1104900"/>
              <a:chOff x="8259763" y="4987927"/>
              <a:chExt cx="833437" cy="110489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8539163" y="4987927"/>
                <a:ext cx="492398" cy="461642"/>
              </a:xfrm>
              <a:prstGeom prst="rect">
                <a:avLst/>
              </a:prstGeom>
            </p:spPr>
            <p:txBody>
              <a:bodyPr wrap="none" lIns="91418" tIns="45709" rIns="91418" bIns="45709">
                <a:spAutoFit/>
              </a:bodyPr>
              <a:lstStyle/>
              <a:p>
                <a:pPr>
                  <a:defRPr/>
                </a:pPr>
                <a:r>
                  <a:rPr lang="fr-FR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/>
                    <a:ea typeface="Arial Unicode MS"/>
                    <a:cs typeface="Arial Unicode MS"/>
                  </a:rPr>
                  <a:t>⑤</a:t>
                </a:r>
                <a:endParaRPr lang="fr-FR" sz="2400" dirty="0">
                  <a:cs typeface="Arial" charset="0"/>
                </a:endParaRPr>
              </a:p>
            </p:txBody>
          </p:sp>
          <p:pic>
            <p:nvPicPr>
              <p:cNvPr id="31760" name="Picture 17" descr="Untitled-2b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65036" r="41945"/>
              <a:stretch>
                <a:fillRect/>
              </a:stretch>
            </p:blipFill>
            <p:spPr bwMode="auto">
              <a:xfrm>
                <a:off x="8259763" y="5408613"/>
                <a:ext cx="833437" cy="684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5" name="Connecteur droit 34"/>
            <p:cNvCxnSpPr>
              <a:stCxn id="10" idx="1"/>
            </p:cNvCxnSpPr>
            <p:nvPr/>
          </p:nvCxnSpPr>
          <p:spPr>
            <a:xfrm flipH="1">
              <a:off x="7956376" y="5218747"/>
              <a:ext cx="582789" cy="442501"/>
            </a:xfrm>
            <a:prstGeom prst="line">
              <a:avLst/>
            </a:prstGeom>
            <a:ln w="25400" cmpd="sng">
              <a:solidFill>
                <a:srgbClr val="F5802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02626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83" t="25829" r="19714" b="21028"/>
          <a:stretch>
            <a:fillRect/>
          </a:stretch>
        </p:blipFill>
        <p:spPr bwMode="auto">
          <a:xfrm>
            <a:off x="179388" y="1147763"/>
            <a:ext cx="4308475" cy="29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>
            <a:off x="2489200" y="1273175"/>
            <a:ext cx="11113" cy="15875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1663700" y="2860675"/>
            <a:ext cx="836613" cy="144463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Espace réservé du contenu 2"/>
          <p:cNvSpPr txBox="1">
            <a:spLocks/>
          </p:cNvSpPr>
          <p:nvPr/>
        </p:nvSpPr>
        <p:spPr bwMode="auto">
          <a:xfrm>
            <a:off x="179388" y="4070350"/>
            <a:ext cx="87852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8026"/>
              </a:buClr>
              <a:buFont typeface="Wingdings" pitchFamily="2" charset="2"/>
              <a:buChar char="§"/>
            </a:pPr>
            <a:r>
              <a:rPr lang="ru-RU" sz="2000" b="1" dirty="0" smtClean="0">
                <a:solidFill>
                  <a:prstClr val="black"/>
                </a:solidFill>
              </a:rPr>
              <a:t>Как произвести замер площади, когда нет возможности поймать отражающийся лазер</a:t>
            </a:r>
            <a:r>
              <a:rPr lang="fr-FR" sz="2000" b="1" dirty="0" smtClean="0">
                <a:solidFill>
                  <a:prstClr val="black"/>
                </a:solidFill>
              </a:rPr>
              <a:t> :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8026"/>
              </a:buClr>
              <a:buFont typeface="Wingdings" pitchFamily="2" charset="2"/>
              <a:buChar char="à"/>
            </a:pPr>
            <a:r>
              <a:rPr lang="ru-RU" sz="2000" dirty="0" smtClean="0">
                <a:solidFill>
                  <a:prstClr val="black"/>
                </a:solidFill>
                <a:sym typeface="Wingdings" pitchFamily="2" charset="2"/>
              </a:rPr>
              <a:t>Встроенная в калькулятор площади функция Пифагора</a:t>
            </a:r>
            <a:endParaRPr lang="fr-FR" sz="2000" dirty="0" smtClean="0">
              <a:solidFill>
                <a:prstClr val="black"/>
              </a:solidFill>
              <a:sym typeface="Wingdings" pitchFamily="2" charset="2"/>
            </a:endParaRP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8026"/>
              </a:buClr>
              <a:buFont typeface="Wingdings" pitchFamily="2" charset="2"/>
              <a:buChar char="à"/>
            </a:pPr>
            <a:r>
              <a:rPr lang="ru-RU" sz="2000" dirty="0" smtClean="0">
                <a:solidFill>
                  <a:prstClr val="black"/>
                </a:solidFill>
                <a:sym typeface="Wingdings" pitchFamily="2" charset="2"/>
              </a:rPr>
              <a:t>Использует методику определения линейного расстояния для получения двух результатов, необходимых для расчета площади</a:t>
            </a:r>
            <a:r>
              <a:rPr lang="fr-FR" sz="2000" dirty="0" smtClean="0">
                <a:solidFill>
                  <a:prstClr val="black"/>
                </a:solidFill>
                <a:sym typeface="Wingdings" pitchFamily="2" charset="2"/>
              </a:rPr>
              <a:t>.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8026"/>
              </a:buClr>
              <a:buFont typeface="Wingdings" pitchFamily="2" charset="2"/>
              <a:buChar char="à"/>
            </a:pPr>
            <a:r>
              <a:rPr lang="ru-RU" sz="20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Уникальное решение на рынке</a:t>
            </a:r>
            <a:r>
              <a:rPr lang="fr-FR" sz="20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!</a:t>
            </a:r>
            <a:endParaRPr lang="fr-FR" sz="800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8026"/>
              </a:buClr>
              <a:buFont typeface="Wingdings" pitchFamily="2" charset="2"/>
              <a:buChar char="à"/>
            </a:pPr>
            <a:r>
              <a:rPr lang="ru-RU" sz="2800" b="1" dirty="0" smtClean="0">
                <a:solidFill>
                  <a:srgbClr val="F58026"/>
                </a:solidFill>
                <a:sym typeface="Wingdings" pitchFamily="2" charset="2"/>
              </a:rPr>
              <a:t>Запатентовано </a:t>
            </a:r>
            <a:r>
              <a:rPr lang="fr-FR" sz="2800" b="1" dirty="0" smtClean="0">
                <a:solidFill>
                  <a:srgbClr val="F58026"/>
                </a:solidFill>
                <a:sym typeface="Wingdings" pitchFamily="2" charset="2"/>
              </a:rPr>
              <a:t>AEG 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2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AEG </a:t>
            </a:r>
            <a:r>
              <a:rPr lang="ru-RU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решение</a:t>
            </a:r>
            <a:r>
              <a:rPr lang="en-US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28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: </a:t>
            </a:r>
            <a:r>
              <a:rPr lang="ru-RU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Функциональность</a:t>
            </a:r>
            <a:endParaRPr lang="en-US" sz="28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487864" y="1147763"/>
            <a:ext cx="4476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noAutofit/>
          </a:bodyPr>
          <a:lstStyle>
            <a:lvl1pPr marL="0" indent="0" algn="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3000" b="1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algn="ctr">
              <a:defRPr/>
            </a:pPr>
            <a:r>
              <a:rPr lang="ru-RU" sz="2400" dirty="0" smtClean="0"/>
              <a:t>Не только высота, но и</a:t>
            </a:r>
            <a:r>
              <a:rPr lang="en-AU" sz="2400" dirty="0" smtClean="0"/>
              <a:t> </a:t>
            </a:r>
            <a:r>
              <a:rPr lang="ru-RU" sz="2400" u="sng" dirty="0" smtClean="0"/>
              <a:t>непрямое измерение площади</a:t>
            </a:r>
            <a:endParaRPr lang="en-AU" sz="2400" u="sng" dirty="0"/>
          </a:p>
        </p:txBody>
      </p:sp>
      <p:sp>
        <p:nvSpPr>
          <p:cNvPr id="12" name="ZoneTexte 3"/>
          <p:cNvSpPr txBox="1">
            <a:spLocks noChangeArrowheads="1"/>
          </p:cNvSpPr>
          <p:nvPr/>
        </p:nvSpPr>
        <p:spPr bwMode="auto">
          <a:xfrm>
            <a:off x="4788024" y="2420938"/>
            <a:ext cx="4320479" cy="120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/>
              <a:t>Целевая аудитория</a:t>
            </a:r>
            <a:r>
              <a:rPr lang="en-AU" dirty="0" smtClean="0"/>
              <a:t>: </a:t>
            </a:r>
            <a:endParaRPr lang="en-AU" dirty="0"/>
          </a:p>
          <a:p>
            <a:pPr eaLnBrk="1" hangingPunct="1"/>
            <a:r>
              <a:rPr lang="ru-RU" dirty="0" smtClean="0"/>
              <a:t>Маляры</a:t>
            </a:r>
            <a:r>
              <a:rPr lang="en-AU" dirty="0" smtClean="0"/>
              <a:t>, </a:t>
            </a:r>
            <a:r>
              <a:rPr lang="ru-RU" dirty="0" smtClean="0"/>
              <a:t>Кровельщики</a:t>
            </a:r>
            <a:r>
              <a:rPr lang="en-AU" dirty="0" smtClean="0"/>
              <a:t>, </a:t>
            </a:r>
            <a:r>
              <a:rPr lang="ru-RU" dirty="0" smtClean="0"/>
              <a:t>Производители окон</a:t>
            </a:r>
            <a:r>
              <a:rPr lang="en-AU" dirty="0" smtClean="0"/>
              <a:t>, </a:t>
            </a:r>
            <a:r>
              <a:rPr lang="ru-RU" dirty="0" smtClean="0"/>
              <a:t>Монтажники теплоизоляции</a:t>
            </a:r>
            <a:r>
              <a:rPr lang="en-AU" dirty="0" smtClean="0"/>
              <a:t>,… </a:t>
            </a:r>
            <a:endParaRPr lang="en-AU" dirty="0"/>
          </a:p>
          <a:p>
            <a:pPr eaLnBrk="1" hangingPunct="1"/>
            <a:r>
              <a:rPr lang="ru-RU" dirty="0" smtClean="0"/>
              <a:t>Для простой и точной оценки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11843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build="p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642231" y="3257523"/>
            <a:ext cx="3931545" cy="2575543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" name="Cube 2"/>
          <p:cNvSpPr/>
          <p:nvPr/>
        </p:nvSpPr>
        <p:spPr bwMode="auto">
          <a:xfrm>
            <a:off x="3038475" y="6327601"/>
            <a:ext cx="539750" cy="485775"/>
          </a:xfrm>
          <a:prstGeom prst="cube">
            <a:avLst>
              <a:gd name="adj" fmla="val 61842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 bwMode="auto">
          <a:xfrm flipV="1">
            <a:off x="3458556" y="4562301"/>
            <a:ext cx="1689508" cy="176530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3" idx="0"/>
          </p:cNvCxnSpPr>
          <p:nvPr/>
        </p:nvCxnSpPr>
        <p:spPr bwMode="auto">
          <a:xfrm flipV="1">
            <a:off x="3458556" y="3257523"/>
            <a:ext cx="1689508" cy="307007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0"/>
          </p:cNvCxnSpPr>
          <p:nvPr/>
        </p:nvCxnSpPr>
        <p:spPr bwMode="auto">
          <a:xfrm flipV="1">
            <a:off x="3451225" y="4546426"/>
            <a:ext cx="3092450" cy="178117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 bwMode="auto">
          <a:xfrm>
            <a:off x="5940152" y="4818779"/>
            <a:ext cx="236537" cy="2492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2</a:t>
            </a:r>
          </a:p>
        </p:txBody>
      </p:sp>
      <p:cxnSp>
        <p:nvCxnSpPr>
          <p:cNvPr id="13" name="Straight Arrow Connector 12"/>
          <p:cNvCxnSpPr>
            <a:stCxn id="3" idx="0"/>
          </p:cNvCxnSpPr>
          <p:nvPr/>
        </p:nvCxnSpPr>
        <p:spPr bwMode="auto">
          <a:xfrm flipV="1">
            <a:off x="3458556" y="5832301"/>
            <a:ext cx="1689508" cy="49530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 bwMode="auto">
          <a:xfrm>
            <a:off x="4744324" y="4803991"/>
            <a:ext cx="236538" cy="24923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4629624" y="5841825"/>
            <a:ext cx="236538" cy="2508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5</a:t>
            </a:r>
          </a:p>
        </p:txBody>
      </p:sp>
      <p:cxnSp>
        <p:nvCxnSpPr>
          <p:cNvPr id="22" name="Straight Arrow Connector 21"/>
          <p:cNvCxnSpPr>
            <a:stCxn id="3" idx="0"/>
          </p:cNvCxnSpPr>
          <p:nvPr/>
        </p:nvCxnSpPr>
        <p:spPr bwMode="auto">
          <a:xfrm flipH="1" flipV="1">
            <a:off x="2611438" y="4546426"/>
            <a:ext cx="839787" cy="178117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5148064" y="3257376"/>
            <a:ext cx="0" cy="2574925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" idx="3"/>
          </p:cNvCxnSpPr>
          <p:nvPr/>
        </p:nvCxnSpPr>
        <p:spPr bwMode="auto">
          <a:xfrm flipH="1" flipV="1">
            <a:off x="2611438" y="4544838"/>
            <a:ext cx="3962338" cy="457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 bwMode="auto">
          <a:xfrm>
            <a:off x="4862593" y="3501008"/>
            <a:ext cx="234950" cy="2508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4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2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AEG </a:t>
            </a:r>
            <a:r>
              <a:rPr lang="ru-RU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решение</a:t>
            </a:r>
            <a:r>
              <a:rPr lang="en-US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28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: </a:t>
            </a:r>
            <a:r>
              <a:rPr lang="ru-RU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Функциональность</a:t>
            </a:r>
            <a:endParaRPr lang="en-US" sz="28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23528" y="1363787"/>
            <a:ext cx="8425185" cy="112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normAutofit fontScale="77500" lnSpcReduction="20000"/>
          </a:bodyPr>
          <a:lstStyle>
            <a:lvl1pPr marL="0" indent="0" algn="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3000" b="1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algn="ctr">
              <a:defRPr/>
            </a:pPr>
            <a:r>
              <a:rPr lang="ru-RU" sz="4600" dirty="0" smtClean="0"/>
              <a:t>Непрямое измерение площади режим 1</a:t>
            </a:r>
            <a:endParaRPr lang="en-AU" sz="4600" dirty="0" smtClean="0"/>
          </a:p>
          <a:p>
            <a:pPr algn="ctr">
              <a:defRPr/>
            </a:pPr>
            <a:r>
              <a:rPr lang="ru-RU" dirty="0" smtClean="0"/>
              <a:t>Необходимые </a:t>
            </a:r>
            <a:r>
              <a:rPr lang="en-AU" dirty="0" smtClean="0"/>
              <a:t>5 </a:t>
            </a:r>
            <a:r>
              <a:rPr lang="ru-RU" dirty="0" smtClean="0"/>
              <a:t>шагов</a:t>
            </a:r>
            <a:endParaRPr lang="en-AU" dirty="0"/>
          </a:p>
        </p:txBody>
      </p:sp>
      <p:sp>
        <p:nvSpPr>
          <p:cNvPr id="16" name="Oval 15"/>
          <p:cNvSpPr/>
          <p:nvPr/>
        </p:nvSpPr>
        <p:spPr bwMode="auto">
          <a:xfrm>
            <a:off x="2756296" y="5068016"/>
            <a:ext cx="236538" cy="24923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1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148064" y="455989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90°</a:t>
            </a:r>
            <a:endParaRPr lang="fr-FR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35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7" grpId="0" animBg="1"/>
      <p:bldP spid="18" grpId="0" animBg="1"/>
      <p:bldP spid="19" grpId="0" animBg="1"/>
      <p:bldP spid="43" grpId="0" animBg="1"/>
      <p:bldP spid="23" grpId="0"/>
      <p:bldP spid="16" grpId="0" animBg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778808"/>
            <a:ext cx="9144000" cy="453240"/>
          </a:xfrm>
          <a:prstGeom prst="rect">
            <a:avLst/>
          </a:prstGeom>
          <a:solidFill>
            <a:srgbClr val="F58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821" name="TextBox 41"/>
          <p:cNvSpPr txBox="1">
            <a:spLocks noChangeArrowheads="1"/>
          </p:cNvSpPr>
          <p:nvPr/>
        </p:nvSpPr>
        <p:spPr bwMode="auto">
          <a:xfrm>
            <a:off x="395536" y="1781888"/>
            <a:ext cx="2227634" cy="4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Готовность к первому замеру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(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левый край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)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4822" name="TextBox 43"/>
          <p:cNvSpPr txBox="1">
            <a:spLocks noChangeArrowheads="1"/>
          </p:cNvSpPr>
          <p:nvPr/>
        </p:nvSpPr>
        <p:spPr bwMode="auto">
          <a:xfrm>
            <a:off x="3131840" y="1781888"/>
            <a:ext cx="2824559" cy="4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1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результат и готовность ко второму замеру 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(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правый край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)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4825" name="TextBox 53"/>
          <p:cNvSpPr txBox="1">
            <a:spLocks noChangeArrowheads="1"/>
          </p:cNvSpPr>
          <p:nvPr/>
        </p:nvSpPr>
        <p:spPr bwMode="auto">
          <a:xfrm>
            <a:off x="0" y="6608763"/>
            <a:ext cx="4391819" cy="2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100" dirty="0">
                <a:latin typeface="Arial" pitchFamily="34" charset="0"/>
                <a:ea typeface="MS PGothic" pitchFamily="34" charset="-128"/>
              </a:rPr>
              <a:t>* </a:t>
            </a:r>
            <a:r>
              <a:rPr lang="ru-RU" sz="1100" b="1" dirty="0" smtClean="0">
                <a:solidFill>
                  <a:srgbClr val="00B050"/>
                </a:solidFill>
                <a:latin typeface="Arial" pitchFamily="34" charset="0"/>
                <a:ea typeface="MS PGothic" pitchFamily="34" charset="-128"/>
              </a:rPr>
              <a:t>Зеленым цветом </a:t>
            </a:r>
            <a:r>
              <a:rPr lang="ru-RU" sz="1100" dirty="0" smtClean="0">
                <a:latin typeface="Arial" pitchFamily="34" charset="0"/>
                <a:ea typeface="MS PGothic" pitchFamily="34" charset="-128"/>
              </a:rPr>
              <a:t>выделяется измеряемое расстояние</a:t>
            </a:r>
            <a:endParaRPr lang="en-US" sz="1100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905513" y="5034032"/>
            <a:ext cx="1989250" cy="1209585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Cube 23"/>
          <p:cNvSpPr/>
          <p:nvPr/>
        </p:nvSpPr>
        <p:spPr bwMode="auto">
          <a:xfrm>
            <a:off x="7121525" y="6475413"/>
            <a:ext cx="273050" cy="228600"/>
          </a:xfrm>
          <a:prstGeom prst="cube">
            <a:avLst>
              <a:gd name="adj" fmla="val 61842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25" name="Straight Arrow Connector 4"/>
          <p:cNvCxnSpPr>
            <a:stCxn id="24" idx="0"/>
            <a:endCxn id="23" idx="1"/>
          </p:cNvCxnSpPr>
          <p:nvPr/>
        </p:nvCxnSpPr>
        <p:spPr bwMode="auto">
          <a:xfrm flipH="1" flipV="1">
            <a:off x="6905513" y="5638825"/>
            <a:ext cx="423222" cy="83658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7"/>
          <p:cNvCxnSpPr>
            <a:stCxn id="24" idx="0"/>
            <a:endCxn id="23" idx="3"/>
          </p:cNvCxnSpPr>
          <p:nvPr/>
        </p:nvCxnSpPr>
        <p:spPr bwMode="auto">
          <a:xfrm flipV="1">
            <a:off x="7328735" y="5638825"/>
            <a:ext cx="1566028" cy="83658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15"/>
          <p:cNvSpPr/>
          <p:nvPr/>
        </p:nvSpPr>
        <p:spPr bwMode="auto">
          <a:xfrm>
            <a:off x="7004101" y="5900737"/>
            <a:ext cx="119063" cy="1174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100" b="1" dirty="0">
                <a:solidFill>
                  <a:schemeClr val="bg1"/>
                </a:solidFill>
                <a:ea typeface="ＭＳ Ｐゴシック" pitchFamily="34" charset="-128"/>
              </a:rPr>
              <a:t>1</a:t>
            </a:r>
          </a:p>
        </p:txBody>
      </p:sp>
      <p:sp>
        <p:nvSpPr>
          <p:cNvPr id="30" name="Oval 16"/>
          <p:cNvSpPr/>
          <p:nvPr/>
        </p:nvSpPr>
        <p:spPr bwMode="auto">
          <a:xfrm>
            <a:off x="8644108" y="5800191"/>
            <a:ext cx="119063" cy="1174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100" b="1" dirty="0">
                <a:solidFill>
                  <a:schemeClr val="bg1"/>
                </a:solidFill>
                <a:ea typeface="ＭＳ Ｐゴシック" pitchFamily="34" charset="-128"/>
              </a:rPr>
              <a:t>2</a:t>
            </a:r>
          </a:p>
        </p:txBody>
      </p:sp>
      <p:cxnSp>
        <p:nvCxnSpPr>
          <p:cNvPr id="35" name="Straight Connector 24"/>
          <p:cNvCxnSpPr/>
          <p:nvPr/>
        </p:nvCxnSpPr>
        <p:spPr bwMode="auto">
          <a:xfrm>
            <a:off x="8316416" y="5034032"/>
            <a:ext cx="0" cy="1209606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6"/>
          <p:cNvCxnSpPr/>
          <p:nvPr/>
        </p:nvCxnSpPr>
        <p:spPr bwMode="auto">
          <a:xfrm flipH="1">
            <a:off x="6877050" y="5638800"/>
            <a:ext cx="2017713" cy="7938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15875" y="260648"/>
            <a:ext cx="8751888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Непрямое измерение площади </a:t>
            </a:r>
            <a:r>
              <a:rPr lang="en-US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1</a:t>
            </a:r>
            <a:endParaRPr lang="en-US" sz="24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8"/>
              </a:clrFrom>
              <a:clrTo>
                <a:srgbClr val="E7E7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67" t="25471" r="70184" b="54529"/>
          <a:stretch/>
        </p:blipFill>
        <p:spPr bwMode="auto">
          <a:xfrm>
            <a:off x="645257" y="2357952"/>
            <a:ext cx="1728192" cy="238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1117050" y="1098093"/>
            <a:ext cx="1084986" cy="539778"/>
            <a:chOff x="1182758" y="1233038"/>
            <a:chExt cx="1084986" cy="539778"/>
          </a:xfrm>
        </p:grpSpPr>
        <p:sp>
          <p:nvSpPr>
            <p:cNvPr id="34830" name="TextBox 41"/>
            <p:cNvSpPr txBox="1">
              <a:spLocks noChangeArrowheads="1"/>
            </p:cNvSpPr>
            <p:nvPr/>
          </p:nvSpPr>
          <p:spPr bwMode="auto">
            <a:xfrm>
              <a:off x="1834356" y="1340691"/>
              <a:ext cx="433388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Arial" pitchFamily="34" charset="0"/>
                  <a:ea typeface="MS PGothic" pitchFamily="34" charset="-128"/>
                </a:rPr>
                <a:t>x3</a:t>
              </a:r>
            </a:p>
          </p:txBody>
        </p:sp>
        <p:pic>
          <p:nvPicPr>
            <p:cNvPr id="45" name="Picture 69" descr="Untitled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861" t="63261" r="39472" b="31193"/>
            <a:stretch/>
          </p:blipFill>
          <p:spPr bwMode="auto">
            <a:xfrm>
              <a:off x="1182758" y="1233038"/>
              <a:ext cx="625415" cy="539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e 10"/>
          <p:cNvGrpSpPr/>
          <p:nvPr/>
        </p:nvGrpSpPr>
        <p:grpSpPr>
          <a:xfrm>
            <a:off x="3756599" y="1072276"/>
            <a:ext cx="1575042" cy="591413"/>
            <a:chOff x="4509126" y="1207220"/>
            <a:chExt cx="1575042" cy="591413"/>
          </a:xfrm>
        </p:grpSpPr>
        <p:pic>
          <p:nvPicPr>
            <p:cNvPr id="46" name="Picture 69" descr="Untitled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63" t="50579" r="27170" b="41529"/>
            <a:stretch/>
          </p:blipFill>
          <p:spPr bwMode="auto">
            <a:xfrm>
              <a:off x="4509126" y="1207220"/>
              <a:ext cx="1103547" cy="59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1"/>
            <p:cNvSpPr txBox="1">
              <a:spLocks noChangeArrowheads="1"/>
            </p:cNvSpPr>
            <p:nvPr/>
          </p:nvSpPr>
          <p:spPr bwMode="auto">
            <a:xfrm>
              <a:off x="5651603" y="1340691"/>
              <a:ext cx="432565" cy="38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 pitchFamily="34" charset="0"/>
                  <a:ea typeface="MS PGothic" pitchFamily="34" charset="-128"/>
                </a:rPr>
                <a:t>x1</a:t>
              </a:r>
              <a:endParaRPr lang="en-US" sz="2000" dirty="0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49" name="TextBox 43"/>
          <p:cNvSpPr txBox="1">
            <a:spLocks noChangeArrowheads="1"/>
          </p:cNvSpPr>
          <p:nvPr/>
        </p:nvSpPr>
        <p:spPr bwMode="auto">
          <a:xfrm>
            <a:off x="6083162" y="1780348"/>
            <a:ext cx="2824559" cy="4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2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результат и готовность к третьему замеру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(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середина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)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6707921" y="1070736"/>
            <a:ext cx="1575042" cy="591413"/>
            <a:chOff x="4509126" y="1207220"/>
            <a:chExt cx="1575042" cy="591413"/>
          </a:xfrm>
        </p:grpSpPr>
        <p:pic>
          <p:nvPicPr>
            <p:cNvPr id="51" name="Picture 69" descr="Untitled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63" t="50579" r="27170" b="41529"/>
            <a:stretch/>
          </p:blipFill>
          <p:spPr bwMode="auto">
            <a:xfrm>
              <a:off x="4509126" y="1207220"/>
              <a:ext cx="1103547" cy="59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41"/>
            <p:cNvSpPr txBox="1">
              <a:spLocks noChangeArrowheads="1"/>
            </p:cNvSpPr>
            <p:nvPr/>
          </p:nvSpPr>
          <p:spPr bwMode="auto">
            <a:xfrm>
              <a:off x="5651603" y="1340691"/>
              <a:ext cx="432565" cy="38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 pitchFamily="34" charset="0"/>
                  <a:ea typeface="MS PGothic" pitchFamily="34" charset="-128"/>
                </a:rPr>
                <a:t>x1</a:t>
              </a:r>
              <a:endParaRPr lang="en-US" sz="2000" dirty="0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13" name="Flèche droite 12"/>
          <p:cNvSpPr/>
          <p:nvPr/>
        </p:nvSpPr>
        <p:spPr>
          <a:xfrm>
            <a:off x="2771800" y="3212976"/>
            <a:ext cx="576064" cy="504056"/>
          </a:xfrm>
          <a:prstGeom prst="rightArrow">
            <a:avLst/>
          </a:prstGeom>
          <a:solidFill>
            <a:srgbClr val="F58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lèche droite 53"/>
          <p:cNvSpPr/>
          <p:nvPr/>
        </p:nvSpPr>
        <p:spPr>
          <a:xfrm>
            <a:off x="5724128" y="3212976"/>
            <a:ext cx="576064" cy="504056"/>
          </a:xfrm>
          <a:prstGeom prst="rightArrow">
            <a:avLst/>
          </a:prstGeom>
          <a:solidFill>
            <a:srgbClr val="F58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0" y="1114651"/>
            <a:ext cx="11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Используемая кнопка</a:t>
            </a:r>
            <a:endParaRPr lang="fr-FR" sz="1400" b="1" dirty="0"/>
          </a:p>
        </p:txBody>
      </p:sp>
      <p:grpSp>
        <p:nvGrpSpPr>
          <p:cNvPr id="2" name="Groupe 1"/>
          <p:cNvGrpSpPr/>
          <p:nvPr/>
        </p:nvGrpSpPr>
        <p:grpSpPr>
          <a:xfrm>
            <a:off x="3660692" y="2357952"/>
            <a:ext cx="1766857" cy="2439200"/>
            <a:chOff x="3660692" y="2357952"/>
            <a:chExt cx="1766857" cy="2439200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E7E7E8"/>
                </a:clrFrom>
                <a:clrTo>
                  <a:srgbClr val="E7E7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895" t="25512" r="57956" b="54488"/>
            <a:stretch/>
          </p:blipFill>
          <p:spPr bwMode="auto">
            <a:xfrm>
              <a:off x="3660692" y="2357952"/>
              <a:ext cx="1766857" cy="243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E7E7E8"/>
                </a:clrFrom>
                <a:clrTo>
                  <a:srgbClr val="E7E7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3357" t="26700" r="24940" b="68799"/>
            <a:stretch/>
          </p:blipFill>
          <p:spPr bwMode="auto">
            <a:xfrm>
              <a:off x="4022542" y="2492896"/>
              <a:ext cx="369277" cy="54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2"/>
          <p:cNvGrpSpPr/>
          <p:nvPr/>
        </p:nvGrpSpPr>
        <p:grpSpPr>
          <a:xfrm>
            <a:off x="6540978" y="2330663"/>
            <a:ext cx="1920842" cy="2549067"/>
            <a:chOff x="6540978" y="2330663"/>
            <a:chExt cx="1920842" cy="2549067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E7E7E8"/>
                </a:clrFrom>
                <a:clrTo>
                  <a:srgbClr val="E7E7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925" t="25224" r="45214" b="53875"/>
            <a:stretch/>
          </p:blipFill>
          <p:spPr bwMode="auto">
            <a:xfrm>
              <a:off x="6540978" y="2330663"/>
              <a:ext cx="1920842" cy="2549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E7E7E8"/>
                </a:clrFrom>
                <a:clrTo>
                  <a:srgbClr val="E7E7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895" t="25512" r="60769" b="67934"/>
            <a:stretch/>
          </p:blipFill>
          <p:spPr bwMode="auto">
            <a:xfrm>
              <a:off x="6633229" y="2376256"/>
              <a:ext cx="1156959" cy="799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58416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4821" grpId="0"/>
      <p:bldP spid="34822" grpId="0"/>
      <p:bldP spid="34825" grpId="0"/>
      <p:bldP spid="23" grpId="0" animBg="1"/>
      <p:bldP spid="24" grpId="0" animBg="1"/>
      <p:bldP spid="28" grpId="0" animBg="1"/>
      <p:bldP spid="30" grpId="0" animBg="1"/>
      <p:bldP spid="49" grpId="0"/>
      <p:bldP spid="13" grpId="0" animBg="1"/>
      <p:bldP spid="54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778808"/>
            <a:ext cx="9144000" cy="453240"/>
          </a:xfrm>
          <a:prstGeom prst="rect">
            <a:avLst/>
          </a:prstGeom>
          <a:solidFill>
            <a:srgbClr val="F58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822" name="TextBox 43"/>
          <p:cNvSpPr txBox="1">
            <a:spLocks noChangeArrowheads="1"/>
          </p:cNvSpPr>
          <p:nvPr/>
        </p:nvSpPr>
        <p:spPr bwMode="auto">
          <a:xfrm>
            <a:off x="97073" y="1778808"/>
            <a:ext cx="2962759" cy="63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3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результат и готовность к четвертому замеру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(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верхний край)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one)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905513" y="5034032"/>
            <a:ext cx="1989250" cy="1209585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Cube 23"/>
          <p:cNvSpPr/>
          <p:nvPr/>
        </p:nvSpPr>
        <p:spPr bwMode="auto">
          <a:xfrm>
            <a:off x="7121525" y="6475413"/>
            <a:ext cx="273050" cy="228600"/>
          </a:xfrm>
          <a:prstGeom prst="cube">
            <a:avLst>
              <a:gd name="adj" fmla="val 61842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25" name="Straight Arrow Connector 4"/>
          <p:cNvCxnSpPr>
            <a:stCxn id="24" idx="0"/>
          </p:cNvCxnSpPr>
          <p:nvPr/>
        </p:nvCxnSpPr>
        <p:spPr bwMode="auto">
          <a:xfrm flipV="1">
            <a:off x="7328735" y="5646738"/>
            <a:ext cx="954228" cy="82867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7"/>
          <p:cNvCxnSpPr>
            <a:stCxn id="24" idx="0"/>
          </p:cNvCxnSpPr>
          <p:nvPr/>
        </p:nvCxnSpPr>
        <p:spPr bwMode="auto">
          <a:xfrm flipV="1">
            <a:off x="7328735" y="6243617"/>
            <a:ext cx="954228" cy="2317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15"/>
          <p:cNvSpPr/>
          <p:nvPr/>
        </p:nvSpPr>
        <p:spPr bwMode="auto">
          <a:xfrm>
            <a:off x="8007148" y="5812876"/>
            <a:ext cx="119063" cy="1174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100" b="1" dirty="0" smtClean="0">
                <a:solidFill>
                  <a:schemeClr val="bg1"/>
                </a:solidFill>
                <a:ea typeface="ＭＳ Ｐゴシック" pitchFamily="34" charset="-128"/>
              </a:rPr>
              <a:t>3</a:t>
            </a:r>
            <a:endParaRPr lang="en-US" sz="11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30" name="Oval 16"/>
          <p:cNvSpPr/>
          <p:nvPr/>
        </p:nvSpPr>
        <p:spPr bwMode="auto">
          <a:xfrm>
            <a:off x="8062155" y="6300777"/>
            <a:ext cx="119063" cy="1174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100" b="1" dirty="0" smtClean="0">
                <a:solidFill>
                  <a:schemeClr val="bg1"/>
                </a:solidFill>
                <a:ea typeface="ＭＳ Ｐゴシック" pitchFamily="34" charset="-128"/>
              </a:rPr>
              <a:t>5</a:t>
            </a:r>
            <a:endParaRPr lang="en-US" sz="11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cxnSp>
        <p:nvCxnSpPr>
          <p:cNvPr id="35" name="Straight Connector 24"/>
          <p:cNvCxnSpPr/>
          <p:nvPr/>
        </p:nvCxnSpPr>
        <p:spPr bwMode="auto">
          <a:xfrm>
            <a:off x="8316416" y="5034032"/>
            <a:ext cx="0" cy="1209606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6"/>
          <p:cNvCxnSpPr/>
          <p:nvPr/>
        </p:nvCxnSpPr>
        <p:spPr bwMode="auto">
          <a:xfrm flipH="1">
            <a:off x="6877051" y="5638800"/>
            <a:ext cx="2017712" cy="7938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15875" y="260648"/>
            <a:ext cx="8751888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Непрямое измерение площади </a:t>
            </a:r>
            <a:r>
              <a:rPr lang="en-US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1</a:t>
            </a:r>
            <a:endParaRPr lang="en-US" sz="24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8"/>
              </a:clrFrom>
              <a:clrTo>
                <a:srgbClr val="E7E7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30" t="25471" r="33121" b="54529"/>
          <a:stretch/>
        </p:blipFill>
        <p:spPr bwMode="auto">
          <a:xfrm>
            <a:off x="611560" y="2357952"/>
            <a:ext cx="1728192" cy="238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8"/>
              </a:clrFrom>
              <a:clrTo>
                <a:srgbClr val="E7E7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560" t="25440" r="20291" b="54560"/>
          <a:stretch/>
        </p:blipFill>
        <p:spPr bwMode="auto">
          <a:xfrm>
            <a:off x="3660692" y="2357952"/>
            <a:ext cx="1766857" cy="24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3756599" y="1072276"/>
            <a:ext cx="1575042" cy="591413"/>
            <a:chOff x="4509126" y="1207220"/>
            <a:chExt cx="1575042" cy="591413"/>
          </a:xfrm>
        </p:grpSpPr>
        <p:pic>
          <p:nvPicPr>
            <p:cNvPr id="46" name="Picture 69" descr="Untitled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63" t="50579" r="27170" b="41529"/>
            <a:stretch/>
          </p:blipFill>
          <p:spPr bwMode="auto">
            <a:xfrm>
              <a:off x="4509126" y="1207220"/>
              <a:ext cx="1103547" cy="59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1"/>
            <p:cNvSpPr txBox="1">
              <a:spLocks noChangeArrowheads="1"/>
            </p:cNvSpPr>
            <p:nvPr/>
          </p:nvSpPr>
          <p:spPr bwMode="auto">
            <a:xfrm>
              <a:off x="5651603" y="1340691"/>
              <a:ext cx="432565" cy="38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 pitchFamily="34" charset="0"/>
                  <a:ea typeface="MS PGothic" pitchFamily="34" charset="-128"/>
                </a:rPr>
                <a:t>x1</a:t>
              </a:r>
              <a:endParaRPr lang="en-US" sz="2000" dirty="0">
                <a:latin typeface="Arial" pitchFamily="34" charset="0"/>
                <a:ea typeface="MS PGothic" pitchFamily="34" charset="-128"/>
              </a:endParaRPr>
            </a:p>
          </p:txBody>
        </p:sp>
      </p:grp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8"/>
              </a:clrFrom>
              <a:clrTo>
                <a:srgbClr val="E7E7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76" t="55469" r="19863" b="23630"/>
          <a:stretch/>
        </p:blipFill>
        <p:spPr bwMode="auto">
          <a:xfrm>
            <a:off x="6540978" y="2330663"/>
            <a:ext cx="1920842" cy="254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/>
          <p:cNvSpPr txBox="1">
            <a:spLocks noChangeArrowheads="1"/>
          </p:cNvSpPr>
          <p:nvPr/>
        </p:nvSpPr>
        <p:spPr bwMode="auto">
          <a:xfrm>
            <a:off x="6083162" y="1780348"/>
            <a:ext cx="2824559" cy="4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5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й результат и автоматический расчет площади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6707921" y="1070736"/>
            <a:ext cx="1575042" cy="591413"/>
            <a:chOff x="4509126" y="1207220"/>
            <a:chExt cx="1575042" cy="591413"/>
          </a:xfrm>
        </p:grpSpPr>
        <p:pic>
          <p:nvPicPr>
            <p:cNvPr id="51" name="Picture 69" descr="Untitled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63" t="50579" r="27170" b="41529"/>
            <a:stretch/>
          </p:blipFill>
          <p:spPr bwMode="auto">
            <a:xfrm>
              <a:off x="4509126" y="1207220"/>
              <a:ext cx="1103547" cy="59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41"/>
            <p:cNvSpPr txBox="1">
              <a:spLocks noChangeArrowheads="1"/>
            </p:cNvSpPr>
            <p:nvPr/>
          </p:nvSpPr>
          <p:spPr bwMode="auto">
            <a:xfrm>
              <a:off x="5651603" y="1340691"/>
              <a:ext cx="432565" cy="38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 pitchFamily="34" charset="0"/>
                  <a:ea typeface="MS PGothic" pitchFamily="34" charset="-128"/>
                </a:rPr>
                <a:t>x1</a:t>
              </a:r>
              <a:endParaRPr lang="en-US" sz="2000" dirty="0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13" name="Flèche droite 12"/>
          <p:cNvSpPr/>
          <p:nvPr/>
        </p:nvSpPr>
        <p:spPr>
          <a:xfrm>
            <a:off x="2771800" y="3212976"/>
            <a:ext cx="576064" cy="504056"/>
          </a:xfrm>
          <a:prstGeom prst="rightArrow">
            <a:avLst/>
          </a:prstGeom>
          <a:solidFill>
            <a:srgbClr val="F58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lèche droite 53"/>
          <p:cNvSpPr/>
          <p:nvPr/>
        </p:nvSpPr>
        <p:spPr>
          <a:xfrm>
            <a:off x="5724128" y="3212976"/>
            <a:ext cx="576064" cy="504056"/>
          </a:xfrm>
          <a:prstGeom prst="rightArrow">
            <a:avLst/>
          </a:prstGeom>
          <a:solidFill>
            <a:srgbClr val="F58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/>
          <p:cNvGrpSpPr/>
          <p:nvPr/>
        </p:nvGrpSpPr>
        <p:grpSpPr>
          <a:xfrm>
            <a:off x="980734" y="1070735"/>
            <a:ext cx="1575042" cy="591413"/>
            <a:chOff x="4509126" y="1207220"/>
            <a:chExt cx="1575042" cy="591413"/>
          </a:xfrm>
        </p:grpSpPr>
        <p:pic>
          <p:nvPicPr>
            <p:cNvPr id="32" name="Picture 69" descr="Untitled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63" t="50579" r="27170" b="41529"/>
            <a:stretch/>
          </p:blipFill>
          <p:spPr bwMode="auto">
            <a:xfrm>
              <a:off x="4509126" y="1207220"/>
              <a:ext cx="1103547" cy="59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41"/>
            <p:cNvSpPr txBox="1">
              <a:spLocks noChangeArrowheads="1"/>
            </p:cNvSpPr>
            <p:nvPr/>
          </p:nvSpPr>
          <p:spPr bwMode="auto">
            <a:xfrm>
              <a:off x="5651603" y="1340691"/>
              <a:ext cx="432565" cy="38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 pitchFamily="34" charset="0"/>
                  <a:ea typeface="MS PGothic" pitchFamily="34" charset="-128"/>
                </a:rPr>
                <a:t>x1</a:t>
              </a:r>
              <a:endParaRPr lang="en-US" sz="2000" dirty="0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38" name="TextBox 43"/>
          <p:cNvSpPr txBox="1">
            <a:spLocks noChangeArrowheads="1"/>
          </p:cNvSpPr>
          <p:nvPr/>
        </p:nvSpPr>
        <p:spPr bwMode="auto">
          <a:xfrm>
            <a:off x="3131840" y="1778808"/>
            <a:ext cx="2895561" cy="4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4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результат и готовность к пятому замеру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(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нижний край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)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cxnSp>
        <p:nvCxnSpPr>
          <p:cNvPr id="41" name="Straight Arrow Connector 7"/>
          <p:cNvCxnSpPr>
            <a:stCxn id="24" idx="0"/>
          </p:cNvCxnSpPr>
          <p:nvPr/>
        </p:nvCxnSpPr>
        <p:spPr bwMode="auto">
          <a:xfrm flipV="1">
            <a:off x="7328735" y="5085185"/>
            <a:ext cx="954228" cy="139022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"/>
          <p:cNvCxnSpPr/>
          <p:nvPr/>
        </p:nvCxnSpPr>
        <p:spPr bwMode="auto">
          <a:xfrm flipH="1" flipV="1">
            <a:off x="6905513" y="5638825"/>
            <a:ext cx="423222" cy="83658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7"/>
          <p:cNvCxnSpPr/>
          <p:nvPr/>
        </p:nvCxnSpPr>
        <p:spPr bwMode="auto">
          <a:xfrm flipV="1">
            <a:off x="7328735" y="5638825"/>
            <a:ext cx="1566028" cy="83658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15"/>
          <p:cNvSpPr/>
          <p:nvPr/>
        </p:nvSpPr>
        <p:spPr bwMode="auto">
          <a:xfrm>
            <a:off x="7004101" y="5900737"/>
            <a:ext cx="119063" cy="1174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100" b="1" dirty="0">
                <a:solidFill>
                  <a:schemeClr val="bg1"/>
                </a:solidFill>
                <a:ea typeface="ＭＳ Ｐゴシック" pitchFamily="34" charset="-128"/>
              </a:rPr>
              <a:t>1</a:t>
            </a:r>
          </a:p>
        </p:txBody>
      </p:sp>
      <p:sp>
        <p:nvSpPr>
          <p:cNvPr id="53" name="Oval 16"/>
          <p:cNvSpPr/>
          <p:nvPr/>
        </p:nvSpPr>
        <p:spPr bwMode="auto">
          <a:xfrm>
            <a:off x="8644108" y="5800191"/>
            <a:ext cx="119063" cy="1174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100" b="1" dirty="0">
                <a:solidFill>
                  <a:schemeClr val="bg1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39" name="Oval 15"/>
          <p:cNvSpPr/>
          <p:nvPr/>
        </p:nvSpPr>
        <p:spPr bwMode="auto">
          <a:xfrm>
            <a:off x="8102038" y="5229200"/>
            <a:ext cx="119063" cy="1174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100" b="1" dirty="0" smtClean="0">
                <a:solidFill>
                  <a:schemeClr val="bg1"/>
                </a:solidFill>
                <a:ea typeface="ＭＳ Ｐゴシック" pitchFamily="34" charset="-128"/>
              </a:rPr>
              <a:t>4</a:t>
            </a:r>
            <a:endParaRPr lang="en-US" sz="11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7073" y="5029149"/>
            <a:ext cx="332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Важно</a:t>
            </a:r>
            <a:r>
              <a:rPr lang="fr-FR" b="1" u="sng" dirty="0" smtClean="0"/>
              <a:t>:</a:t>
            </a:r>
            <a:r>
              <a:rPr lang="fr-FR" dirty="0" smtClean="0"/>
              <a:t> </a:t>
            </a:r>
          </a:p>
          <a:p>
            <a:r>
              <a:rPr lang="ru-RU" dirty="0" smtClean="0"/>
              <a:t>Во время </a:t>
            </a:r>
            <a:r>
              <a:rPr lang="fr-FR" dirty="0" smtClean="0"/>
              <a:t>3</a:t>
            </a:r>
            <a:r>
              <a:rPr lang="ru-RU" dirty="0" err="1" smtClean="0"/>
              <a:t>го</a:t>
            </a:r>
            <a:r>
              <a:rPr lang="fr-FR" dirty="0" smtClean="0"/>
              <a:t> </a:t>
            </a:r>
            <a:r>
              <a:rPr lang="ru-RU" dirty="0" smtClean="0"/>
              <a:t>замера</a:t>
            </a:r>
            <a:r>
              <a:rPr lang="fr-FR" dirty="0" smtClean="0"/>
              <a:t> (</a:t>
            </a:r>
            <a:r>
              <a:rPr lang="ru-RU" dirty="0" smtClean="0"/>
              <a:t>только</a:t>
            </a:r>
            <a:r>
              <a:rPr lang="fr-FR" dirty="0" smtClean="0"/>
              <a:t>), </a:t>
            </a:r>
            <a:r>
              <a:rPr lang="ru-RU" dirty="0" smtClean="0"/>
              <a:t>лазер должен быть перпендикулярен к стене (</a:t>
            </a:r>
            <a:r>
              <a:rPr lang="fr-FR" b="1" u="sng" dirty="0" smtClean="0"/>
              <a:t>90°</a:t>
            </a:r>
            <a:r>
              <a:rPr lang="ru-RU" dirty="0" smtClean="0"/>
              <a:t>)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0" y="1114651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Используемая кнопка</a:t>
            </a:r>
            <a:endParaRPr lang="fr-FR" sz="1200" b="1" dirty="0"/>
          </a:p>
        </p:txBody>
      </p:sp>
      <p:sp>
        <p:nvSpPr>
          <p:cNvPr id="45" name="TextBox 53"/>
          <p:cNvSpPr txBox="1">
            <a:spLocks noChangeArrowheads="1"/>
          </p:cNvSpPr>
          <p:nvPr/>
        </p:nvSpPr>
        <p:spPr bwMode="auto">
          <a:xfrm>
            <a:off x="0" y="6608763"/>
            <a:ext cx="4391819" cy="2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100" dirty="0">
                <a:latin typeface="Arial" pitchFamily="34" charset="0"/>
                <a:ea typeface="MS PGothic" pitchFamily="34" charset="-128"/>
              </a:rPr>
              <a:t>* </a:t>
            </a:r>
            <a:r>
              <a:rPr lang="ru-RU" sz="1100" b="1" dirty="0" smtClean="0">
                <a:solidFill>
                  <a:srgbClr val="00B050"/>
                </a:solidFill>
                <a:latin typeface="Arial" pitchFamily="34" charset="0"/>
                <a:ea typeface="MS PGothic" pitchFamily="34" charset="-128"/>
              </a:rPr>
              <a:t>Зеленым цветом </a:t>
            </a:r>
            <a:r>
              <a:rPr lang="ru-RU" sz="1100" dirty="0" smtClean="0">
                <a:latin typeface="Arial" pitchFamily="34" charset="0"/>
                <a:ea typeface="MS PGothic" pitchFamily="34" charset="-128"/>
              </a:rPr>
              <a:t>выделяется измеряемое расстояние</a:t>
            </a:r>
            <a:endParaRPr lang="en-US" sz="1100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91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4822" grpId="0"/>
      <p:bldP spid="23" grpId="0" animBg="1"/>
      <p:bldP spid="24" grpId="0" animBg="1"/>
      <p:bldP spid="28" grpId="0" animBg="1"/>
      <p:bldP spid="30" grpId="0" animBg="1"/>
      <p:bldP spid="49" grpId="0"/>
      <p:bldP spid="13" grpId="0" animBg="1"/>
      <p:bldP spid="54" grpId="0" animBg="1"/>
      <p:bldP spid="38" grpId="0"/>
      <p:bldP spid="44" grpId="0" animBg="1"/>
      <p:bldP spid="53" grpId="0" animBg="1"/>
      <p:bldP spid="39" grpId="0" animBg="1"/>
      <p:bldP spid="7" grpId="0"/>
      <p:bldP spid="55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15875" y="260648"/>
            <a:ext cx="8751888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Непрямое измерение площади </a:t>
            </a:r>
            <a:r>
              <a:rPr lang="en-US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1</a:t>
            </a:r>
            <a:endParaRPr lang="en-US" sz="24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1130805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это выглядит в инструкции по эксплуатации</a:t>
            </a:r>
            <a:r>
              <a:rPr lang="fr-FR" dirty="0" smtClean="0"/>
              <a:t>: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545184" y="1581810"/>
            <a:ext cx="7693270" cy="4967655"/>
            <a:chOff x="767162" y="1628800"/>
            <a:chExt cx="7693270" cy="4967655"/>
          </a:xfrm>
        </p:grpSpPr>
        <p:grpSp>
          <p:nvGrpSpPr>
            <p:cNvPr id="4" name="Groupe 3"/>
            <p:cNvGrpSpPr/>
            <p:nvPr/>
          </p:nvGrpSpPr>
          <p:grpSpPr>
            <a:xfrm>
              <a:off x="767162" y="1628800"/>
              <a:ext cx="7693270" cy="4967655"/>
              <a:chOff x="767162" y="1628800"/>
              <a:chExt cx="7693270" cy="4967655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9039" t="17821" r="17860" b="9743"/>
              <a:stretch/>
            </p:blipFill>
            <p:spPr bwMode="auto">
              <a:xfrm>
                <a:off x="767162" y="1628800"/>
                <a:ext cx="7693270" cy="49676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3227" t="26464" r="24754" b="68279"/>
              <a:stretch/>
            </p:blipFill>
            <p:spPr bwMode="auto">
              <a:xfrm>
                <a:off x="2771800" y="2226897"/>
                <a:ext cx="246186" cy="360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178" t="26606" r="72442" b="69548"/>
            <a:stretch/>
          </p:blipFill>
          <p:spPr bwMode="auto">
            <a:xfrm>
              <a:off x="4521382" y="2250420"/>
              <a:ext cx="290146" cy="263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01440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42231" y="3212977"/>
            <a:ext cx="3931545" cy="25755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 bwMode="auto">
          <a:xfrm>
            <a:off x="2642231" y="3212976"/>
            <a:ext cx="3931545" cy="1368152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5148064" y="3212976"/>
            <a:ext cx="0" cy="2575543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H="1" flipV="1">
            <a:off x="2611438" y="3933056"/>
            <a:ext cx="3962338" cy="457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2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AEG </a:t>
            </a:r>
            <a:r>
              <a:rPr lang="ru-RU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решение</a:t>
            </a:r>
            <a:r>
              <a:rPr lang="en-US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28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: </a:t>
            </a:r>
            <a:r>
              <a:rPr lang="ru-RU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Функциональность</a:t>
            </a:r>
            <a:endParaRPr lang="en-US" sz="28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23528" y="1363787"/>
            <a:ext cx="8425185" cy="112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normAutofit fontScale="77500" lnSpcReduction="20000"/>
          </a:bodyPr>
          <a:lstStyle>
            <a:lvl1pPr marL="0" indent="0" algn="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3000" b="1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algn="ctr">
              <a:defRPr/>
            </a:pPr>
            <a:r>
              <a:rPr lang="ru-RU" sz="4600" dirty="0" smtClean="0"/>
              <a:t>Непрямое измерение площади режим</a:t>
            </a:r>
            <a:r>
              <a:rPr lang="en-AU" sz="4600" dirty="0" smtClean="0"/>
              <a:t> 2</a:t>
            </a:r>
          </a:p>
          <a:p>
            <a:pPr algn="ctr">
              <a:defRPr/>
            </a:pPr>
            <a:r>
              <a:rPr lang="ru-RU" dirty="0" smtClean="0"/>
              <a:t>Необходимые </a:t>
            </a:r>
            <a:r>
              <a:rPr lang="en-AU" dirty="0" smtClean="0"/>
              <a:t>5 </a:t>
            </a:r>
            <a:r>
              <a:rPr lang="ru-RU" dirty="0" smtClean="0"/>
              <a:t>шагов</a:t>
            </a:r>
            <a:endParaRPr lang="en-AU" dirty="0"/>
          </a:p>
        </p:txBody>
      </p:sp>
      <p:sp>
        <p:nvSpPr>
          <p:cNvPr id="12" name="ZoneTexte 11"/>
          <p:cNvSpPr txBox="1"/>
          <p:nvPr/>
        </p:nvSpPr>
        <p:spPr>
          <a:xfrm>
            <a:off x="6588224" y="363573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90°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5652120" y="6237112"/>
            <a:ext cx="539750" cy="485775"/>
          </a:xfrm>
          <a:prstGeom prst="cube">
            <a:avLst>
              <a:gd name="adj" fmla="val 61842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11" name="Straight Arrow Connector 10"/>
          <p:cNvCxnSpPr>
            <a:stCxn id="26" idx="0"/>
            <a:endCxn id="2" idx="3"/>
          </p:cNvCxnSpPr>
          <p:nvPr/>
        </p:nvCxnSpPr>
        <p:spPr bwMode="auto">
          <a:xfrm flipV="1">
            <a:off x="6072201" y="3897052"/>
            <a:ext cx="501575" cy="234006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6" idx="0"/>
          </p:cNvCxnSpPr>
          <p:nvPr/>
        </p:nvCxnSpPr>
        <p:spPr bwMode="auto">
          <a:xfrm flipH="1" flipV="1">
            <a:off x="2611438" y="3952594"/>
            <a:ext cx="3460763" cy="228451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 bwMode="auto">
          <a:xfrm>
            <a:off x="6396141" y="4063734"/>
            <a:ext cx="236538" cy="24923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2</a:t>
            </a:r>
            <a:endParaRPr lang="en-US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767945" y="3212976"/>
            <a:ext cx="1380119" cy="302413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V="1">
            <a:off x="3767945" y="4581128"/>
            <a:ext cx="1380119" cy="1655984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34" idx="1"/>
          </p:cNvCxnSpPr>
          <p:nvPr/>
        </p:nvCxnSpPr>
        <p:spPr bwMode="auto">
          <a:xfrm flipV="1">
            <a:off x="3763249" y="5192494"/>
            <a:ext cx="1384815" cy="1044621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 bwMode="auto">
          <a:xfrm>
            <a:off x="4827228" y="3511113"/>
            <a:ext cx="236538" cy="24923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4788024" y="5229200"/>
            <a:ext cx="236538" cy="2508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5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4828816" y="4723696"/>
            <a:ext cx="234950" cy="2508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4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148064" y="500782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90°</a:t>
            </a:r>
            <a:endParaRPr lang="fr-FR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771800" y="4044952"/>
            <a:ext cx="236537" cy="2492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1</a:t>
            </a:r>
            <a:endParaRPr lang="en-US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62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67708E-6 L -0.24965 -0.0006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23" grpId="0"/>
      <p:bldP spid="12" grpId="0"/>
      <p:bldP spid="12" grpId="1"/>
      <p:bldP spid="26" grpId="0" animBg="1"/>
      <p:bldP spid="26" grpId="1" animBg="1"/>
      <p:bldP spid="16" grpId="0" animBg="1"/>
      <p:bldP spid="18" grpId="0" animBg="1"/>
      <p:bldP spid="19" grpId="0" animBg="1"/>
      <p:bldP spid="43" grpId="0" animBg="1"/>
      <p:bldP spid="34" grpId="0"/>
      <p:bldP spid="34" grpId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6905513" y="5373216"/>
            <a:ext cx="2002208" cy="8638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1778808"/>
            <a:ext cx="9144000" cy="453240"/>
          </a:xfrm>
          <a:prstGeom prst="rect">
            <a:avLst/>
          </a:prstGeom>
          <a:solidFill>
            <a:srgbClr val="F58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821" name="TextBox 41"/>
          <p:cNvSpPr txBox="1">
            <a:spLocks noChangeArrowheads="1"/>
          </p:cNvSpPr>
          <p:nvPr/>
        </p:nvSpPr>
        <p:spPr bwMode="auto">
          <a:xfrm>
            <a:off x="395536" y="1781888"/>
            <a:ext cx="2227634" cy="4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Готовность к первому замеру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(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правый край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)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4822" name="TextBox 43"/>
          <p:cNvSpPr txBox="1">
            <a:spLocks noChangeArrowheads="1"/>
          </p:cNvSpPr>
          <p:nvPr/>
        </p:nvSpPr>
        <p:spPr bwMode="auto">
          <a:xfrm>
            <a:off x="3131840" y="1781888"/>
            <a:ext cx="2824559" cy="4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1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результат и готовность ко второму замеру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(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левый край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)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4" name="Cube 23"/>
          <p:cNvSpPr/>
          <p:nvPr/>
        </p:nvSpPr>
        <p:spPr bwMode="auto">
          <a:xfrm>
            <a:off x="8286742" y="6475413"/>
            <a:ext cx="273050" cy="228600"/>
          </a:xfrm>
          <a:prstGeom prst="cube">
            <a:avLst>
              <a:gd name="adj" fmla="val 61842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15875" y="260648"/>
            <a:ext cx="8751888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Непрямое измерение площади </a:t>
            </a:r>
            <a:r>
              <a:rPr lang="en-US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2</a:t>
            </a:r>
            <a:endParaRPr lang="en-US" sz="24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117050" y="1098093"/>
            <a:ext cx="1084163" cy="539778"/>
            <a:chOff x="1182758" y="1233038"/>
            <a:chExt cx="1084163" cy="539778"/>
          </a:xfrm>
        </p:grpSpPr>
        <p:sp>
          <p:nvSpPr>
            <p:cNvPr id="34830" name="TextBox 41"/>
            <p:cNvSpPr txBox="1">
              <a:spLocks noChangeArrowheads="1"/>
            </p:cNvSpPr>
            <p:nvPr/>
          </p:nvSpPr>
          <p:spPr bwMode="auto">
            <a:xfrm>
              <a:off x="1834356" y="1340691"/>
              <a:ext cx="432565" cy="38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 pitchFamily="34" charset="0"/>
                  <a:ea typeface="MS PGothic" pitchFamily="34" charset="-128"/>
                </a:rPr>
                <a:t>x4</a:t>
              </a:r>
              <a:endParaRPr lang="en-US" sz="2000" dirty="0"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45" name="Picture 69" descr="Untitled-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861" t="63261" r="39472" b="31193"/>
            <a:stretch/>
          </p:blipFill>
          <p:spPr bwMode="auto">
            <a:xfrm>
              <a:off x="1182758" y="1233038"/>
              <a:ext cx="625415" cy="539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e 10"/>
          <p:cNvGrpSpPr/>
          <p:nvPr/>
        </p:nvGrpSpPr>
        <p:grpSpPr>
          <a:xfrm>
            <a:off x="3756599" y="1072276"/>
            <a:ext cx="1575042" cy="591413"/>
            <a:chOff x="4509126" y="1207220"/>
            <a:chExt cx="1575042" cy="591413"/>
          </a:xfrm>
        </p:grpSpPr>
        <p:pic>
          <p:nvPicPr>
            <p:cNvPr id="46" name="Picture 69" descr="Untitled-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63" t="50579" r="27170" b="41529"/>
            <a:stretch/>
          </p:blipFill>
          <p:spPr bwMode="auto">
            <a:xfrm>
              <a:off x="4509126" y="1207220"/>
              <a:ext cx="1103547" cy="59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1"/>
            <p:cNvSpPr txBox="1">
              <a:spLocks noChangeArrowheads="1"/>
            </p:cNvSpPr>
            <p:nvPr/>
          </p:nvSpPr>
          <p:spPr bwMode="auto">
            <a:xfrm>
              <a:off x="5651603" y="1340691"/>
              <a:ext cx="432565" cy="38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 pitchFamily="34" charset="0"/>
                  <a:ea typeface="MS PGothic" pitchFamily="34" charset="-128"/>
                </a:rPr>
                <a:t>x1</a:t>
              </a:r>
              <a:endParaRPr lang="en-US" sz="2000" dirty="0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49" name="TextBox 43"/>
          <p:cNvSpPr txBox="1">
            <a:spLocks noChangeArrowheads="1"/>
          </p:cNvSpPr>
          <p:nvPr/>
        </p:nvSpPr>
        <p:spPr bwMode="auto">
          <a:xfrm>
            <a:off x="6083162" y="1780348"/>
            <a:ext cx="2824559" cy="4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2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результат и готовность к третьему замеру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(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верхний край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)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6707921" y="1070736"/>
            <a:ext cx="1575042" cy="591413"/>
            <a:chOff x="4509126" y="1207220"/>
            <a:chExt cx="1575042" cy="591413"/>
          </a:xfrm>
        </p:grpSpPr>
        <p:pic>
          <p:nvPicPr>
            <p:cNvPr id="51" name="Picture 69" descr="Untitled-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63" t="50579" r="27170" b="41529"/>
            <a:stretch/>
          </p:blipFill>
          <p:spPr bwMode="auto">
            <a:xfrm>
              <a:off x="4509126" y="1207220"/>
              <a:ext cx="1103547" cy="59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41"/>
            <p:cNvSpPr txBox="1">
              <a:spLocks noChangeArrowheads="1"/>
            </p:cNvSpPr>
            <p:nvPr/>
          </p:nvSpPr>
          <p:spPr bwMode="auto">
            <a:xfrm>
              <a:off x="5651603" y="1340691"/>
              <a:ext cx="432565" cy="38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 pitchFamily="34" charset="0"/>
                  <a:ea typeface="MS PGothic" pitchFamily="34" charset="-128"/>
                </a:rPr>
                <a:t>x1</a:t>
              </a:r>
              <a:endParaRPr lang="en-US" sz="2000" dirty="0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13" name="Flèche droite 12"/>
          <p:cNvSpPr/>
          <p:nvPr/>
        </p:nvSpPr>
        <p:spPr>
          <a:xfrm>
            <a:off x="2771800" y="3212976"/>
            <a:ext cx="576064" cy="504056"/>
          </a:xfrm>
          <a:prstGeom prst="rightArrow">
            <a:avLst/>
          </a:prstGeom>
          <a:solidFill>
            <a:srgbClr val="F58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lèche droite 53"/>
          <p:cNvSpPr/>
          <p:nvPr/>
        </p:nvSpPr>
        <p:spPr>
          <a:xfrm>
            <a:off x="5724128" y="3212976"/>
            <a:ext cx="576064" cy="504056"/>
          </a:xfrm>
          <a:prstGeom prst="rightArrow">
            <a:avLst/>
          </a:prstGeom>
          <a:solidFill>
            <a:srgbClr val="F58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0" y="1114651"/>
            <a:ext cx="11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Используемая кнопка</a:t>
            </a:r>
            <a:endParaRPr lang="fr-FR" sz="1400" b="1" dirty="0"/>
          </a:p>
        </p:txBody>
      </p:sp>
      <p:sp>
        <p:nvSpPr>
          <p:cNvPr id="60" name="Rectangle 59"/>
          <p:cNvSpPr/>
          <p:nvPr/>
        </p:nvSpPr>
        <p:spPr bwMode="auto">
          <a:xfrm>
            <a:off x="6905513" y="5034032"/>
            <a:ext cx="2002208" cy="772930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61" name="Straight Connector 24"/>
          <p:cNvCxnSpPr/>
          <p:nvPr/>
        </p:nvCxnSpPr>
        <p:spPr bwMode="auto">
          <a:xfrm>
            <a:off x="8282963" y="5094853"/>
            <a:ext cx="3780" cy="712109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26"/>
          <p:cNvCxnSpPr>
            <a:stCxn id="60" idx="3"/>
            <a:endCxn id="60" idx="1"/>
          </p:cNvCxnSpPr>
          <p:nvPr/>
        </p:nvCxnSpPr>
        <p:spPr bwMode="auto">
          <a:xfrm flipH="1">
            <a:off x="6905513" y="5420497"/>
            <a:ext cx="2002208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10"/>
          <p:cNvCxnSpPr>
            <a:stCxn id="24" idx="0"/>
            <a:endCxn id="60" idx="3"/>
          </p:cNvCxnSpPr>
          <p:nvPr/>
        </p:nvCxnSpPr>
        <p:spPr bwMode="auto">
          <a:xfrm flipV="1">
            <a:off x="8493952" y="5420497"/>
            <a:ext cx="413769" cy="105491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16"/>
          <p:cNvSpPr/>
          <p:nvPr/>
        </p:nvSpPr>
        <p:spPr bwMode="auto">
          <a:xfrm>
            <a:off x="8700837" y="5648770"/>
            <a:ext cx="169698" cy="15819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bg1"/>
                </a:solidFill>
                <a:ea typeface="ＭＳ Ｐゴシック" pitchFamily="34" charset="-128"/>
              </a:rPr>
              <a:t>1</a:t>
            </a:r>
            <a:endParaRPr lang="en-US" sz="12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cxnSp>
        <p:nvCxnSpPr>
          <p:cNvPr id="65" name="Straight Arrow Connector 21"/>
          <p:cNvCxnSpPr>
            <a:stCxn id="24" idx="0"/>
          </p:cNvCxnSpPr>
          <p:nvPr/>
        </p:nvCxnSpPr>
        <p:spPr bwMode="auto">
          <a:xfrm flipH="1" flipV="1">
            <a:off x="6905513" y="5450908"/>
            <a:ext cx="1588439" cy="102450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15"/>
          <p:cNvSpPr/>
          <p:nvPr/>
        </p:nvSpPr>
        <p:spPr bwMode="auto">
          <a:xfrm>
            <a:off x="7023156" y="5546222"/>
            <a:ext cx="155311" cy="1774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bg1"/>
                </a:solidFill>
                <a:ea typeface="ＭＳ Ｐゴシック" pitchFamily="34" charset="-128"/>
              </a:rPr>
              <a:t>2</a:t>
            </a:r>
            <a:endParaRPr lang="en-US" sz="12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8748464" y="510339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90°</a:t>
            </a:r>
            <a:endParaRPr lang="fr-FR" sz="1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6E7E8"/>
              </a:clrFrom>
              <a:clrTo>
                <a:srgbClr val="E6E7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54" t="25330" r="70035" b="54607"/>
          <a:stretch/>
        </p:blipFill>
        <p:spPr bwMode="auto">
          <a:xfrm>
            <a:off x="649620" y="2311528"/>
            <a:ext cx="1719466" cy="230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6E7E8"/>
              </a:clrFrom>
              <a:clrTo>
                <a:srgbClr val="E6E7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30" t="25330" r="57706" b="54607"/>
          <a:stretch/>
        </p:blipFill>
        <p:spPr bwMode="auto">
          <a:xfrm>
            <a:off x="3592808" y="2311528"/>
            <a:ext cx="1771280" cy="230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6E7E8"/>
              </a:clrFrom>
              <a:clrTo>
                <a:srgbClr val="E6E7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03" t="25330" r="45157" b="54607"/>
          <a:stretch/>
        </p:blipFill>
        <p:spPr bwMode="auto">
          <a:xfrm>
            <a:off x="6477921" y="2311528"/>
            <a:ext cx="1766487" cy="230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ZoneTexte 76"/>
          <p:cNvSpPr txBox="1"/>
          <p:nvPr/>
        </p:nvSpPr>
        <p:spPr>
          <a:xfrm>
            <a:off x="3115593" y="4734228"/>
            <a:ext cx="2824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Важно</a:t>
            </a:r>
            <a:r>
              <a:rPr lang="fr-FR" b="1" u="sng" dirty="0" smtClean="0"/>
              <a:t> :</a:t>
            </a:r>
            <a:r>
              <a:rPr lang="fr-FR" dirty="0" smtClean="0"/>
              <a:t> </a:t>
            </a:r>
          </a:p>
          <a:p>
            <a:r>
              <a:rPr lang="ru-RU" dirty="0" smtClean="0"/>
              <a:t>При</a:t>
            </a:r>
            <a:r>
              <a:rPr lang="fr-FR" dirty="0" smtClean="0"/>
              <a:t> 2</a:t>
            </a:r>
            <a:r>
              <a:rPr lang="ru-RU" dirty="0" smtClean="0"/>
              <a:t>м</a:t>
            </a:r>
            <a:r>
              <a:rPr lang="fr-FR" dirty="0" smtClean="0"/>
              <a:t> </a:t>
            </a:r>
            <a:r>
              <a:rPr lang="ru-RU" dirty="0" smtClean="0"/>
              <a:t>замере</a:t>
            </a:r>
            <a:r>
              <a:rPr lang="fr-FR" dirty="0" smtClean="0"/>
              <a:t> (</a:t>
            </a:r>
            <a:r>
              <a:rPr lang="ru-RU" dirty="0" smtClean="0"/>
              <a:t>только</a:t>
            </a:r>
            <a:r>
              <a:rPr lang="fr-FR" dirty="0" smtClean="0"/>
              <a:t>), </a:t>
            </a:r>
            <a:r>
              <a:rPr lang="ru-RU" dirty="0" smtClean="0"/>
              <a:t>лазер должен быть перпендикулярен к стене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4" name="TextBox 53"/>
          <p:cNvSpPr txBox="1">
            <a:spLocks noChangeArrowheads="1"/>
          </p:cNvSpPr>
          <p:nvPr/>
        </p:nvSpPr>
        <p:spPr bwMode="auto">
          <a:xfrm>
            <a:off x="0" y="6608763"/>
            <a:ext cx="4391819" cy="2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100" dirty="0">
                <a:latin typeface="Arial" pitchFamily="34" charset="0"/>
                <a:ea typeface="MS PGothic" pitchFamily="34" charset="-128"/>
              </a:rPr>
              <a:t>* </a:t>
            </a:r>
            <a:r>
              <a:rPr lang="ru-RU" sz="1100" b="1" dirty="0" smtClean="0">
                <a:solidFill>
                  <a:srgbClr val="00B050"/>
                </a:solidFill>
                <a:latin typeface="Arial" pitchFamily="34" charset="0"/>
                <a:ea typeface="MS PGothic" pitchFamily="34" charset="-128"/>
              </a:rPr>
              <a:t>Зеленым цветом </a:t>
            </a:r>
            <a:r>
              <a:rPr lang="ru-RU" sz="1100" dirty="0" smtClean="0">
                <a:latin typeface="Arial" pitchFamily="34" charset="0"/>
                <a:ea typeface="MS PGothic" pitchFamily="34" charset="-128"/>
              </a:rPr>
              <a:t>выделяется измеряемое расстояние</a:t>
            </a:r>
            <a:endParaRPr lang="en-US" sz="1100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7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50"/>
                            </p:stCondLst>
                            <p:childTnLst>
                              <p:par>
                                <p:cTn id="9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35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9" grpId="0" animBg="1"/>
      <p:bldP spid="34821" grpId="0"/>
      <p:bldP spid="34822" grpId="0"/>
      <p:bldP spid="24" grpId="0" animBg="1"/>
      <p:bldP spid="49" grpId="0"/>
      <p:bldP spid="13" grpId="0" animBg="1"/>
      <p:bldP spid="54" grpId="0" animBg="1"/>
      <p:bldP spid="14" grpId="0"/>
      <p:bldP spid="60" grpId="0" animBg="1"/>
      <p:bldP spid="64" grpId="0" animBg="1"/>
      <p:bldP spid="66" grpId="0" animBg="1"/>
      <p:bldP spid="73" grpId="0"/>
      <p:bldP spid="73" grpId="1"/>
      <p:bldP spid="77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6905513" y="5373216"/>
            <a:ext cx="2002208" cy="8638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Cube 56"/>
          <p:cNvSpPr/>
          <p:nvPr/>
        </p:nvSpPr>
        <p:spPr bwMode="auto">
          <a:xfrm>
            <a:off x="8286742" y="6475413"/>
            <a:ext cx="273050" cy="228600"/>
          </a:xfrm>
          <a:prstGeom prst="cube">
            <a:avLst>
              <a:gd name="adj" fmla="val 61842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6905513" y="5034032"/>
            <a:ext cx="2002208" cy="772930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59" name="Straight Connector 24"/>
          <p:cNvCxnSpPr/>
          <p:nvPr/>
        </p:nvCxnSpPr>
        <p:spPr bwMode="auto">
          <a:xfrm>
            <a:off x="8282963" y="5094853"/>
            <a:ext cx="3780" cy="1142263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26"/>
          <p:cNvCxnSpPr>
            <a:stCxn id="58" idx="3"/>
            <a:endCxn id="58" idx="1"/>
          </p:cNvCxnSpPr>
          <p:nvPr/>
        </p:nvCxnSpPr>
        <p:spPr bwMode="auto">
          <a:xfrm flipH="1">
            <a:off x="6905513" y="5420497"/>
            <a:ext cx="2002208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1778808"/>
            <a:ext cx="9144000" cy="685301"/>
          </a:xfrm>
          <a:prstGeom prst="rect">
            <a:avLst/>
          </a:prstGeom>
          <a:solidFill>
            <a:srgbClr val="F58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822" name="TextBox 43"/>
          <p:cNvSpPr txBox="1">
            <a:spLocks noChangeArrowheads="1"/>
          </p:cNvSpPr>
          <p:nvPr/>
        </p:nvSpPr>
        <p:spPr bwMode="auto">
          <a:xfrm>
            <a:off x="97073" y="1898720"/>
            <a:ext cx="2824559" cy="4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3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й результат и готовность к четвертому замеру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(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нижний край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)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3756599" y="1072276"/>
            <a:ext cx="1575042" cy="591413"/>
            <a:chOff x="4509126" y="1207220"/>
            <a:chExt cx="1575042" cy="591413"/>
          </a:xfrm>
        </p:grpSpPr>
        <p:pic>
          <p:nvPicPr>
            <p:cNvPr id="46" name="Picture 69" descr="Untitled-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63" t="50579" r="27170" b="41529"/>
            <a:stretch/>
          </p:blipFill>
          <p:spPr bwMode="auto">
            <a:xfrm>
              <a:off x="4509126" y="1207220"/>
              <a:ext cx="1103547" cy="59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1"/>
            <p:cNvSpPr txBox="1">
              <a:spLocks noChangeArrowheads="1"/>
            </p:cNvSpPr>
            <p:nvPr/>
          </p:nvSpPr>
          <p:spPr bwMode="auto">
            <a:xfrm>
              <a:off x="5651603" y="1340691"/>
              <a:ext cx="432565" cy="38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 pitchFamily="34" charset="0"/>
                  <a:ea typeface="MS PGothic" pitchFamily="34" charset="-128"/>
                </a:rPr>
                <a:t>x1</a:t>
              </a:r>
              <a:endParaRPr lang="en-US" sz="2000" dirty="0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49" name="TextBox 43"/>
          <p:cNvSpPr txBox="1">
            <a:spLocks noChangeArrowheads="1"/>
          </p:cNvSpPr>
          <p:nvPr/>
        </p:nvSpPr>
        <p:spPr bwMode="auto">
          <a:xfrm>
            <a:off x="6083162" y="1898720"/>
            <a:ext cx="2824559" cy="4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5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результат и автоматический расчет площади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6707921" y="1070736"/>
            <a:ext cx="1575042" cy="591413"/>
            <a:chOff x="4509126" y="1207220"/>
            <a:chExt cx="1575042" cy="591413"/>
          </a:xfrm>
        </p:grpSpPr>
        <p:pic>
          <p:nvPicPr>
            <p:cNvPr id="51" name="Picture 69" descr="Untitled-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63" t="50579" r="27170" b="41529"/>
            <a:stretch/>
          </p:blipFill>
          <p:spPr bwMode="auto">
            <a:xfrm>
              <a:off x="4509126" y="1207220"/>
              <a:ext cx="1103547" cy="59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41"/>
            <p:cNvSpPr txBox="1">
              <a:spLocks noChangeArrowheads="1"/>
            </p:cNvSpPr>
            <p:nvPr/>
          </p:nvSpPr>
          <p:spPr bwMode="auto">
            <a:xfrm>
              <a:off x="5651603" y="1340691"/>
              <a:ext cx="432565" cy="38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 pitchFamily="34" charset="0"/>
                  <a:ea typeface="MS PGothic" pitchFamily="34" charset="-128"/>
                </a:rPr>
                <a:t>x1</a:t>
              </a:r>
              <a:endParaRPr lang="en-US" sz="2000" dirty="0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13" name="Flèche droite 12"/>
          <p:cNvSpPr/>
          <p:nvPr/>
        </p:nvSpPr>
        <p:spPr>
          <a:xfrm>
            <a:off x="2771800" y="3212976"/>
            <a:ext cx="576064" cy="504056"/>
          </a:xfrm>
          <a:prstGeom prst="rightArrow">
            <a:avLst/>
          </a:prstGeom>
          <a:solidFill>
            <a:srgbClr val="F58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lèche droite 53"/>
          <p:cNvSpPr/>
          <p:nvPr/>
        </p:nvSpPr>
        <p:spPr>
          <a:xfrm>
            <a:off x="5724128" y="3212976"/>
            <a:ext cx="576064" cy="504056"/>
          </a:xfrm>
          <a:prstGeom prst="rightArrow">
            <a:avLst/>
          </a:prstGeom>
          <a:solidFill>
            <a:srgbClr val="F58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/>
          <p:cNvGrpSpPr/>
          <p:nvPr/>
        </p:nvGrpSpPr>
        <p:grpSpPr>
          <a:xfrm>
            <a:off x="980734" y="1070735"/>
            <a:ext cx="1575042" cy="591413"/>
            <a:chOff x="4509126" y="1207220"/>
            <a:chExt cx="1575042" cy="591413"/>
          </a:xfrm>
        </p:grpSpPr>
        <p:pic>
          <p:nvPicPr>
            <p:cNvPr id="32" name="Picture 69" descr="Untitled-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63" t="50579" r="27170" b="41529"/>
            <a:stretch/>
          </p:blipFill>
          <p:spPr bwMode="auto">
            <a:xfrm>
              <a:off x="4509126" y="1207220"/>
              <a:ext cx="1103547" cy="59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41"/>
            <p:cNvSpPr txBox="1">
              <a:spLocks noChangeArrowheads="1"/>
            </p:cNvSpPr>
            <p:nvPr/>
          </p:nvSpPr>
          <p:spPr bwMode="auto">
            <a:xfrm>
              <a:off x="5651603" y="1340691"/>
              <a:ext cx="432565" cy="38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Arial" pitchFamily="34" charset="0"/>
                  <a:ea typeface="MS PGothic" pitchFamily="34" charset="-128"/>
                </a:rPr>
                <a:t>x1</a:t>
              </a:r>
              <a:endParaRPr lang="en-US" sz="2000" dirty="0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38" name="TextBox 43"/>
          <p:cNvSpPr txBox="1">
            <a:spLocks noChangeArrowheads="1"/>
          </p:cNvSpPr>
          <p:nvPr/>
        </p:nvSpPr>
        <p:spPr bwMode="auto">
          <a:xfrm>
            <a:off x="3131840" y="1897180"/>
            <a:ext cx="2895561" cy="4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4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й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результат и готовность к пятому замеру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( 90°)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59407" y="5159204"/>
            <a:ext cx="2824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Важно</a:t>
            </a:r>
            <a:r>
              <a:rPr lang="fr-FR" b="1" u="sng" dirty="0" smtClean="0"/>
              <a:t> :</a:t>
            </a:r>
            <a:r>
              <a:rPr lang="fr-FR" dirty="0" smtClean="0"/>
              <a:t> </a:t>
            </a:r>
          </a:p>
          <a:p>
            <a:r>
              <a:rPr lang="ru-RU" dirty="0" smtClean="0"/>
              <a:t>При</a:t>
            </a:r>
            <a:r>
              <a:rPr lang="fr-FR" dirty="0" smtClean="0"/>
              <a:t> 5</a:t>
            </a:r>
            <a:r>
              <a:rPr lang="ru-RU" dirty="0" smtClean="0"/>
              <a:t>м</a:t>
            </a:r>
            <a:r>
              <a:rPr lang="fr-FR" dirty="0" smtClean="0"/>
              <a:t> </a:t>
            </a:r>
            <a:r>
              <a:rPr lang="ru-RU" dirty="0" smtClean="0"/>
              <a:t>замере</a:t>
            </a:r>
            <a:r>
              <a:rPr lang="fr-FR" dirty="0" smtClean="0"/>
              <a:t> (</a:t>
            </a:r>
            <a:r>
              <a:rPr lang="ru-RU" dirty="0" smtClean="0"/>
              <a:t>только</a:t>
            </a:r>
            <a:r>
              <a:rPr lang="fr-FR" dirty="0" smtClean="0"/>
              <a:t>), </a:t>
            </a:r>
            <a:r>
              <a:rPr lang="ru-RU" dirty="0" smtClean="0"/>
              <a:t>лазер должен быть перпендикулярен к стене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0" y="1114651"/>
            <a:ext cx="9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Button</a:t>
            </a:r>
            <a:r>
              <a:rPr lang="fr-FR" sz="1400" b="1" dirty="0" smtClean="0"/>
              <a:t> to click on</a:t>
            </a:r>
            <a:endParaRPr lang="fr-FR" sz="1400" b="1" dirty="0"/>
          </a:p>
        </p:txBody>
      </p:sp>
      <p:cxnSp>
        <p:nvCxnSpPr>
          <p:cNvPr id="61" name="Straight Arrow Connector 4"/>
          <p:cNvCxnSpPr/>
          <p:nvPr/>
        </p:nvCxnSpPr>
        <p:spPr bwMode="auto">
          <a:xfrm flipV="1">
            <a:off x="7668344" y="5034033"/>
            <a:ext cx="648072" cy="144138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15"/>
          <p:cNvSpPr/>
          <p:nvPr/>
        </p:nvSpPr>
        <p:spPr bwMode="auto">
          <a:xfrm>
            <a:off x="8066680" y="5255741"/>
            <a:ext cx="119063" cy="1174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100" b="1" dirty="0" smtClean="0">
                <a:solidFill>
                  <a:schemeClr val="bg1"/>
                </a:solidFill>
                <a:ea typeface="ＭＳ Ｐゴシック" pitchFamily="34" charset="-128"/>
              </a:rPr>
              <a:t>3</a:t>
            </a:r>
            <a:endParaRPr lang="en-US" sz="11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cxnSp>
        <p:nvCxnSpPr>
          <p:cNvPr id="62" name="Straight Arrow Connector 7"/>
          <p:cNvCxnSpPr/>
          <p:nvPr/>
        </p:nvCxnSpPr>
        <p:spPr bwMode="auto">
          <a:xfrm flipV="1">
            <a:off x="7668344" y="5805164"/>
            <a:ext cx="618399" cy="670249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15"/>
          <p:cNvSpPr/>
          <p:nvPr/>
        </p:nvSpPr>
        <p:spPr bwMode="auto">
          <a:xfrm>
            <a:off x="7992318" y="5924437"/>
            <a:ext cx="119063" cy="1174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100" b="1" dirty="0" smtClean="0">
                <a:solidFill>
                  <a:schemeClr val="bg1"/>
                </a:solidFill>
                <a:ea typeface="ＭＳ Ｐゴシック" pitchFamily="34" charset="-128"/>
              </a:rPr>
              <a:t>4</a:t>
            </a:r>
            <a:endParaRPr lang="en-US" sz="11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cxnSp>
        <p:nvCxnSpPr>
          <p:cNvPr id="63" name="Straight Arrow Connector 12"/>
          <p:cNvCxnSpPr/>
          <p:nvPr/>
        </p:nvCxnSpPr>
        <p:spPr bwMode="auto">
          <a:xfrm flipV="1">
            <a:off x="7668344" y="6041912"/>
            <a:ext cx="614619" cy="433501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8316416" y="589786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90°</a:t>
            </a:r>
            <a:endParaRPr lang="fr-FR" sz="1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val 16"/>
          <p:cNvSpPr/>
          <p:nvPr/>
        </p:nvSpPr>
        <p:spPr bwMode="auto">
          <a:xfrm>
            <a:off x="7992380" y="6237112"/>
            <a:ext cx="119063" cy="1174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r>
              <a:rPr lang="en-US" sz="1100" b="1" dirty="0" smtClean="0">
                <a:solidFill>
                  <a:schemeClr val="bg1"/>
                </a:solidFill>
                <a:ea typeface="ＭＳ Ｐゴシック" pitchFamily="34" charset="-128"/>
              </a:rPr>
              <a:t>5</a:t>
            </a:r>
            <a:endParaRPr lang="en-US" sz="11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5724128" y="4877220"/>
            <a:ext cx="864096" cy="437258"/>
          </a:xfrm>
          <a:prstGeom prst="straightConnector1">
            <a:avLst/>
          </a:prstGeom>
          <a:ln w="38100">
            <a:solidFill>
              <a:srgbClr val="F580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6E7E8"/>
              </a:clrFrom>
              <a:clrTo>
                <a:srgbClr val="E6E7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42" t="25368" r="32847" b="54569"/>
          <a:stretch/>
        </p:blipFill>
        <p:spPr bwMode="auto">
          <a:xfrm>
            <a:off x="705516" y="2491398"/>
            <a:ext cx="1778252" cy="238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6E7E8"/>
              </a:clrFrom>
              <a:clrTo>
                <a:srgbClr val="E6E7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467" t="25368" r="20122" b="54569"/>
          <a:stretch/>
        </p:blipFill>
        <p:spPr bwMode="auto">
          <a:xfrm>
            <a:off x="3481330" y="2491398"/>
            <a:ext cx="1778252" cy="238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6E7E8"/>
              </a:clrFrom>
              <a:clrTo>
                <a:srgbClr val="E6E7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461" t="55992" r="20128" b="23945"/>
          <a:stretch/>
        </p:blipFill>
        <p:spPr bwMode="auto">
          <a:xfrm>
            <a:off x="6466156" y="2491398"/>
            <a:ext cx="1778252" cy="238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53"/>
          <p:cNvSpPr txBox="1">
            <a:spLocks noChangeArrowheads="1"/>
          </p:cNvSpPr>
          <p:nvPr/>
        </p:nvSpPr>
        <p:spPr bwMode="auto">
          <a:xfrm>
            <a:off x="-1" y="6589713"/>
            <a:ext cx="4391819" cy="2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047" tIns="40023" rIns="80047" bIns="40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100" dirty="0">
                <a:latin typeface="Arial" pitchFamily="34" charset="0"/>
                <a:ea typeface="MS PGothic" pitchFamily="34" charset="-128"/>
              </a:rPr>
              <a:t>* </a:t>
            </a:r>
            <a:r>
              <a:rPr lang="ru-RU" sz="1100" b="1" dirty="0" smtClean="0">
                <a:solidFill>
                  <a:srgbClr val="00B050"/>
                </a:solidFill>
                <a:latin typeface="Arial" pitchFamily="34" charset="0"/>
                <a:ea typeface="MS PGothic" pitchFamily="34" charset="-128"/>
              </a:rPr>
              <a:t>Зеленым цветом </a:t>
            </a:r>
            <a:r>
              <a:rPr lang="ru-RU" sz="1100" dirty="0" smtClean="0">
                <a:latin typeface="Arial" pitchFamily="34" charset="0"/>
                <a:ea typeface="MS PGothic" pitchFamily="34" charset="-128"/>
              </a:rPr>
              <a:t>выделяется измеряемое расстояние</a:t>
            </a:r>
            <a:endParaRPr lang="en-US" sz="1100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15875" y="260648"/>
            <a:ext cx="8751888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Непрямое измерение площади </a:t>
            </a:r>
            <a:r>
              <a:rPr lang="en-US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2</a:t>
            </a:r>
            <a:endParaRPr lang="en-US" sz="24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49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81517E-6 L -0.09045 0.0011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50"/>
                            </p:stCondLst>
                            <p:childTnLst>
                              <p:par>
                                <p:cTn id="10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8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5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7" grpId="1" animBg="1"/>
      <p:bldP spid="58" grpId="0" animBg="1"/>
      <p:bldP spid="9" grpId="0" animBg="1"/>
      <p:bldP spid="34822" grpId="0"/>
      <p:bldP spid="49" grpId="0"/>
      <p:bldP spid="13" grpId="0" animBg="1"/>
      <p:bldP spid="54" grpId="0" animBg="1"/>
      <p:bldP spid="38" grpId="0"/>
      <p:bldP spid="7" grpId="0"/>
      <p:bldP spid="55" grpId="0"/>
      <p:bldP spid="28" grpId="0" animBg="1"/>
      <p:bldP spid="39" grpId="0" animBg="1"/>
      <p:bldP spid="64" grpId="0"/>
      <p:bldP spid="64" grpId="1"/>
      <p:bldP spid="64" grpId="2"/>
      <p:bldP spid="30" grpId="0" animBg="1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11" t="17820" r="18005" b="9872"/>
          <a:stretch/>
        </p:blipFill>
        <p:spPr bwMode="auto">
          <a:xfrm>
            <a:off x="539552" y="1638491"/>
            <a:ext cx="7666892" cy="495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1"/>
          <p:cNvSpPr txBox="1"/>
          <p:nvPr/>
        </p:nvSpPr>
        <p:spPr>
          <a:xfrm>
            <a:off x="0" y="1130805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это выглядит в инструкции по эксплуатации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5875" y="260648"/>
            <a:ext cx="8751888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Непрямое измерение площади </a:t>
            </a:r>
            <a:r>
              <a:rPr lang="en-US" sz="24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2</a:t>
            </a:r>
            <a:endParaRPr lang="en-US" sz="24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55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5"/>
          <p:cNvSpPr txBox="1">
            <a:spLocks noChangeArrowheads="1"/>
          </p:cNvSpPr>
          <p:nvPr/>
        </p:nvSpPr>
        <p:spPr bwMode="auto">
          <a:xfrm>
            <a:off x="198438" y="4814987"/>
            <a:ext cx="2933700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400" b="1" dirty="0" smtClean="0">
                <a:latin typeface="Arial Black" pitchFamily="34" charset="0"/>
                <a:cs typeface="Arial" charset="0"/>
              </a:rPr>
              <a:t>LMG 50</a:t>
            </a:r>
            <a:endParaRPr lang="en-US" sz="1400" b="1" dirty="0">
              <a:latin typeface="Arial Black" pitchFamily="34" charset="0"/>
              <a:cs typeface="Arial" charset="0"/>
            </a:endParaRPr>
          </a:p>
        </p:txBody>
      </p:sp>
      <p:graphicFrame>
        <p:nvGraphicFramePr>
          <p:cNvPr id="7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9408379"/>
              </p:ext>
            </p:extLst>
          </p:nvPr>
        </p:nvGraphicFramePr>
        <p:xfrm>
          <a:off x="198438" y="5386388"/>
          <a:ext cx="4949626" cy="1177161"/>
        </p:xfrm>
        <a:graphic>
          <a:graphicData uri="http://schemas.openxmlformats.org/drawingml/2006/table">
            <a:tbl>
              <a:tblPr/>
              <a:tblGrid>
                <a:gridCol w="3365450"/>
                <a:gridCol w="1584176"/>
              </a:tblGrid>
              <a:tr h="4272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2112D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MS PGothic" pitchFamily="34" charset="-128"/>
                        </a:rPr>
                        <a:t>Изделие</a:t>
                      </a:r>
                      <a:endParaRPr kumimoji="0" lang="en-US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MS PGothic" pitchFamily="34" charset="-128"/>
                      </a:endParaRPr>
                    </a:p>
                  </a:txBody>
                  <a:tcPr marL="91435" marR="91435" marT="45776" marB="4577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2112D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MS PGothic" pitchFamily="34" charset="-128"/>
                        </a:rPr>
                        <a:t>Основная характеристика</a:t>
                      </a:r>
                      <a:endParaRPr kumimoji="0" lang="en-US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MS PGothic" pitchFamily="34" charset="-128"/>
                      </a:endParaRPr>
                    </a:p>
                  </a:txBody>
                  <a:tcPr marL="91435" marR="91435" marT="45776" marB="457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09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2112D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58026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L</a:t>
                      </a:r>
                      <a:r>
                        <a:rPr kumimoji="0" lang="en-GB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aser</a:t>
                      </a:r>
                      <a:r>
                        <a:rPr kumimoji="0" lang="en-GB" sz="2400" b="1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58026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M</a:t>
                      </a:r>
                      <a:r>
                        <a:rPr kumimoji="0" lang="en-GB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ess</a:t>
                      </a:r>
                      <a:r>
                        <a:rPr kumimoji="0" lang="en-GB" sz="2400" b="1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58026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G</a:t>
                      </a:r>
                      <a:r>
                        <a:rPr kumimoji="0" lang="en-GB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eräte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2112D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(</a:t>
                      </a:r>
                      <a:r>
                        <a:rPr kumimoji="0" lang="ru-RU" sz="12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лазерный измерительный прибор</a:t>
                      </a:r>
                      <a:r>
                        <a:rPr kumimoji="0" lang="ru-RU" sz="16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)</a:t>
                      </a:r>
                      <a:endParaRPr kumimoji="0" lang="en-US" sz="1600" b="1" i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marL="91435" marR="91435" marT="45776" marB="4577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2112D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50</a:t>
                      </a:r>
                      <a:r>
                        <a:rPr kumimoji="0" lang="en-GB" sz="18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m</a:t>
                      </a:r>
                      <a:endParaRPr kumimoji="0" lang="en-US" sz="1800" b="1" i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marL="91435" marR="91435" marT="45776" marB="457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5449" y="188640"/>
            <a:ext cx="8751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Маркировка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300" b="97900" l="29200" r="70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08720"/>
            <a:ext cx="6068616" cy="606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69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9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419225"/>
            <a:ext cx="1652588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-19050" y="2356447"/>
            <a:ext cx="5851525" cy="2800745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①</a:t>
            </a:r>
            <a:r>
              <a:rPr lang="fr-FR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Пыле</a:t>
            </a:r>
            <a:r>
              <a:rPr lang="fr-FR" sz="2000" dirty="0" smtClean="0">
                <a:latin typeface="Calibri" pitchFamily="34" charset="0"/>
              </a:rPr>
              <a:t> / </a:t>
            </a:r>
            <a:r>
              <a:rPr lang="ru-RU" sz="2000" dirty="0" err="1" smtClean="0">
                <a:latin typeface="Calibri" pitchFamily="34" charset="0"/>
              </a:rPr>
              <a:t>Влаго</a:t>
            </a:r>
            <a:r>
              <a:rPr lang="fr-FR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защищенность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fr-FR" sz="1600" dirty="0" smtClean="0">
                <a:latin typeface="Calibri" pitchFamily="34" charset="0"/>
              </a:rPr>
              <a:t>IP </a:t>
            </a:r>
            <a:r>
              <a:rPr lang="fr-FR" sz="1600" dirty="0">
                <a:latin typeface="Calibri" pitchFamily="34" charset="0"/>
              </a:rPr>
              <a:t>54 </a:t>
            </a: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Защищен против пыли и капель воды</a:t>
            </a:r>
            <a:endParaRPr lang="fr-FR" sz="1600" dirty="0">
              <a:latin typeface="Calibri" pitchFamily="34" charset="0"/>
            </a:endParaRPr>
          </a:p>
          <a:p>
            <a:pPr lvl="1" eaLnBrk="1" hangingPunct="1"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②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Резиновое покрытие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Хорошая защита прибора</a:t>
            </a:r>
            <a:r>
              <a:rPr lang="en-US" sz="1600" dirty="0" smtClean="0">
                <a:latin typeface="Calibri" pitchFamily="34" charset="0"/>
              </a:rPr>
              <a:t>  (</a:t>
            </a:r>
            <a:r>
              <a:rPr lang="ru-RU" sz="1600" dirty="0" smtClean="0">
                <a:latin typeface="Calibri" pitchFamily="34" charset="0"/>
              </a:rPr>
              <a:t>тест на падение с высоты 2м</a:t>
            </a:r>
            <a:r>
              <a:rPr lang="en-US" sz="1600" dirty="0" smtClean="0">
                <a:latin typeface="Calibri" pitchFamily="34" charset="0"/>
              </a:rPr>
              <a:t>)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③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</a:t>
            </a:r>
            <a:r>
              <a:rPr lang="ru-RU" sz="2000" dirty="0" smtClean="0">
                <a:latin typeface="Calibri" pitchFamily="34" charset="0"/>
              </a:rPr>
              <a:t>Автоматическое выключение</a:t>
            </a:r>
            <a:endParaRPr lang="fr-FR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Если прибор не используется в течении</a:t>
            </a:r>
            <a:r>
              <a:rPr lang="en-US" sz="1600" dirty="0" smtClean="0">
                <a:latin typeface="Calibri" pitchFamily="34" charset="0"/>
              </a:rPr>
              <a:t> 3</a:t>
            </a:r>
            <a:r>
              <a:rPr lang="ru-RU" sz="1600" dirty="0" smtClean="0">
                <a:latin typeface="Calibri" pitchFamily="34" charset="0"/>
              </a:rPr>
              <a:t>мин, он автоматически выключится</a:t>
            </a:r>
            <a:r>
              <a:rPr lang="en-US" sz="1600" dirty="0" smtClean="0">
                <a:latin typeface="Calibri" pitchFamily="34" charset="0"/>
              </a:rPr>
              <a:t>.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defRPr/>
            </a:pPr>
            <a:endParaRPr lang="fr-FR" sz="800" dirty="0">
              <a:latin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02375" y="1819275"/>
            <a:ext cx="539750" cy="461643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①</a:t>
            </a:r>
            <a:endParaRPr lang="fr-FR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34125" y="3913188"/>
            <a:ext cx="473075" cy="461643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②</a:t>
            </a:r>
            <a:endParaRPr lang="fr-FR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75363" y="5875338"/>
            <a:ext cx="519112" cy="461643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③</a:t>
            </a:r>
            <a:endParaRPr lang="fr-FR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30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AEG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решение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0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: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Надежность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82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9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9225"/>
            <a:ext cx="1652587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-36513" y="1908137"/>
            <a:ext cx="5113338" cy="3416298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①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Точность измерения</a:t>
            </a:r>
            <a:r>
              <a:rPr lang="en-US" sz="2000" dirty="0" smtClean="0">
                <a:latin typeface="Calibri" pitchFamily="34" charset="0"/>
              </a:rPr>
              <a:t> +/-1,5</a:t>
            </a:r>
            <a:r>
              <a:rPr lang="ru-RU" sz="2000" dirty="0" smtClean="0">
                <a:latin typeface="Calibri" pitchFamily="34" charset="0"/>
              </a:rPr>
              <a:t>мм на</a:t>
            </a:r>
            <a:r>
              <a:rPr lang="en-US" sz="2000" dirty="0" smtClean="0">
                <a:latin typeface="Calibri" pitchFamily="34" charset="0"/>
              </a:rPr>
              <a:t> 10</a:t>
            </a:r>
            <a:r>
              <a:rPr lang="ru-RU" sz="2000" dirty="0" smtClean="0">
                <a:latin typeface="Calibri" pitchFamily="34" charset="0"/>
              </a:rPr>
              <a:t>м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Высокая точность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en-US" sz="1600" dirty="0">
                <a:latin typeface="Calibri" pitchFamily="34" charset="0"/>
              </a:rPr>
              <a:t>90% </a:t>
            </a:r>
            <a:r>
              <a:rPr lang="ru-RU" sz="1600" dirty="0" smtClean="0">
                <a:latin typeface="Calibri" pitchFamily="34" charset="0"/>
              </a:rPr>
              <a:t>замеров производится на дистанции</a:t>
            </a:r>
            <a:r>
              <a:rPr lang="en-US" sz="1600" dirty="0" smtClean="0">
                <a:latin typeface="Calibri" pitchFamily="34" charset="0"/>
              </a:rPr>
              <a:t> 4</a:t>
            </a:r>
            <a:r>
              <a:rPr lang="ru-RU" sz="1600" dirty="0" smtClean="0">
                <a:latin typeface="Calibri" pitchFamily="34" charset="0"/>
              </a:rPr>
              <a:t>м и ниже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②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fr-FR" sz="2000" dirty="0">
                <a:latin typeface="Calibri" pitchFamily="34" charset="0"/>
              </a:rPr>
              <a:t>3 </a:t>
            </a:r>
            <a:r>
              <a:rPr lang="ru-RU" sz="2000" dirty="0" smtClean="0">
                <a:latin typeface="Calibri" pitchFamily="34" charset="0"/>
              </a:rPr>
              <a:t>исходных точки замера</a:t>
            </a:r>
            <a:endParaRPr lang="fr-FR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Угловая скоба позволяет проводить замеры даже в углах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Замер от верхней поверхности прибора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Стандартная исходная точка замера </a:t>
            </a:r>
            <a:r>
              <a:rPr lang="en-US" sz="1600" dirty="0" smtClean="0">
                <a:latin typeface="Calibri" pitchFamily="34" charset="0"/>
              </a:rPr>
              <a:t>(</a:t>
            </a:r>
            <a:r>
              <a:rPr lang="ru-RU" sz="1600" dirty="0" smtClean="0">
                <a:latin typeface="Calibri" pitchFamily="34" charset="0"/>
              </a:rPr>
              <a:t>предустановленная</a:t>
            </a:r>
            <a:r>
              <a:rPr lang="en-US" sz="1600" dirty="0" smtClean="0">
                <a:latin typeface="Calibri" pitchFamily="34" charset="0"/>
              </a:rPr>
              <a:t>) : </a:t>
            </a:r>
            <a:r>
              <a:rPr lang="ru-RU" sz="1600" dirty="0" smtClean="0">
                <a:latin typeface="Calibri" pitchFamily="34" charset="0"/>
              </a:rPr>
              <a:t>замер от нижней поверхности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defRPr/>
            </a:pPr>
            <a:endParaRPr lang="fr-FR" sz="800" dirty="0"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80112" y="1081088"/>
            <a:ext cx="473075" cy="461643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①</a:t>
            </a:r>
            <a:endParaRPr lang="fr-FR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6659563" y="5842002"/>
            <a:ext cx="1528762" cy="1101407"/>
            <a:chOff x="6659564" y="5842000"/>
            <a:chExt cx="1528761" cy="1101344"/>
          </a:xfrm>
        </p:grpSpPr>
        <p:sp>
          <p:nvSpPr>
            <p:cNvPr id="8" name="ZoneTexte 7"/>
            <p:cNvSpPr txBox="1"/>
            <p:nvPr/>
          </p:nvSpPr>
          <p:spPr>
            <a:xfrm>
              <a:off x="6659564" y="6481727"/>
              <a:ext cx="519112" cy="461617"/>
            </a:xfrm>
            <a:prstGeom prst="rect">
              <a:avLst/>
            </a:prstGeom>
            <a:noFill/>
          </p:spPr>
          <p:txBody>
            <a:bodyPr lIns="91418" tIns="45709" rIns="91418" bIns="45709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/>
                  <a:ea typeface="Arial Unicode MS"/>
                  <a:cs typeface="Arial Unicode MS"/>
                </a:rPr>
                <a:t>②</a:t>
              </a:r>
              <a:endPara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pic>
          <p:nvPicPr>
            <p:cNvPr id="37900" name="Picture 17" descr="Untitled-2b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5036" r="41945"/>
            <a:stretch>
              <a:fillRect/>
            </a:stretch>
          </p:blipFill>
          <p:spPr bwMode="auto">
            <a:xfrm>
              <a:off x="7178675" y="5842000"/>
              <a:ext cx="1009650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30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AEG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решение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0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: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Точность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81" t="3159" r="25558" b="14961"/>
          <a:stretch/>
        </p:blipFill>
        <p:spPr>
          <a:xfrm>
            <a:off x="6827507" y="3370064"/>
            <a:ext cx="2158231" cy="22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928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875" y="1124744"/>
            <a:ext cx="4222962" cy="5016736"/>
          </a:xfrm>
          <a:prstGeom prst="rect">
            <a:avLst/>
          </a:prstGeom>
          <a:noFill/>
        </p:spPr>
        <p:txBody>
          <a:bodyPr wrap="square"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①</a:t>
            </a:r>
            <a:r>
              <a:rPr lang="fr-FR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Большой дисплей с подсветкой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Удобно для считывания</a:t>
            </a:r>
            <a:endParaRPr lang="fr-FR" sz="1600" dirty="0" smtClean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При простаивании </a:t>
            </a:r>
            <a:r>
              <a:rPr lang="fr-FR" sz="1600" dirty="0" smtClean="0">
                <a:latin typeface="Calibri" pitchFamily="34" charset="0"/>
              </a:rPr>
              <a:t>30 </a:t>
            </a:r>
            <a:r>
              <a:rPr lang="ru-RU" sz="1600" dirty="0" smtClean="0">
                <a:latin typeface="Calibri" pitchFamily="34" charset="0"/>
              </a:rPr>
              <a:t>сек</a:t>
            </a:r>
            <a:r>
              <a:rPr lang="fr-FR" sz="1600" dirty="0" smtClean="0">
                <a:latin typeface="Calibri" pitchFamily="34" charset="0"/>
              </a:rPr>
              <a:t>, </a:t>
            </a:r>
            <a:r>
              <a:rPr lang="ru-RU" sz="1600" dirty="0" smtClean="0">
                <a:latin typeface="Calibri" pitchFamily="34" charset="0"/>
              </a:rPr>
              <a:t>подсветка отключается</a:t>
            </a:r>
            <a:r>
              <a:rPr lang="fr-FR" sz="1600" dirty="0" smtClean="0">
                <a:latin typeface="Calibri" pitchFamily="34" charset="0"/>
              </a:rPr>
              <a:t>. </a:t>
            </a:r>
            <a:r>
              <a:rPr lang="ru-RU" sz="1600" dirty="0" smtClean="0">
                <a:latin typeface="Calibri" pitchFamily="34" charset="0"/>
              </a:rPr>
              <a:t>Автоматически включается при продолжении работы</a:t>
            </a:r>
            <a:r>
              <a:rPr lang="fr-FR" sz="1600" dirty="0" smtClean="0">
                <a:latin typeface="Calibri" pitchFamily="34" charset="0"/>
              </a:rPr>
              <a:t>. </a:t>
            </a:r>
            <a:endParaRPr lang="fr-FR" sz="1600" dirty="0">
              <a:latin typeface="Calibri" pitchFamily="34" charset="0"/>
            </a:endParaRPr>
          </a:p>
          <a:p>
            <a:pPr marL="457200" lvl="1" indent="0" eaLnBrk="1" hangingPunct="1">
              <a:defRPr/>
            </a:pPr>
            <a:r>
              <a:rPr lang="fr-FR" sz="16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ru-RU" sz="1600" dirty="0" smtClean="0">
                <a:latin typeface="Calibri" pitchFamily="34" charset="0"/>
                <a:sym typeface="Wingdings" pitchFamily="2" charset="2"/>
              </a:rPr>
              <a:t>Энергосбережение</a:t>
            </a:r>
            <a:endParaRPr lang="fr-FR" sz="1600" dirty="0">
              <a:latin typeface="Calibri" pitchFamily="34" charset="0"/>
            </a:endParaRPr>
          </a:p>
          <a:p>
            <a:pPr marL="457200" lvl="1" indent="0" eaLnBrk="1" hangingPunct="1">
              <a:defRPr/>
            </a:pPr>
            <a:endParaRPr lang="fr-FR" sz="1600" dirty="0">
              <a:latin typeface="Calibri" pitchFamily="34" charset="0"/>
            </a:endParaRPr>
          </a:p>
          <a:p>
            <a:pPr marL="457200" lvl="1" indent="0" eaLnBrk="1" hangingPunct="1">
              <a:defRPr/>
            </a:pPr>
            <a:endParaRPr lang="fr-FR" sz="1600" dirty="0">
              <a:latin typeface="Calibri" pitchFamily="34" charset="0"/>
            </a:endParaRPr>
          </a:p>
          <a:p>
            <a:pPr indent="-285750"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②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fr-FR" sz="2000" dirty="0">
                <a:latin typeface="Calibri" pitchFamily="34" charset="0"/>
              </a:rPr>
              <a:t>3 </a:t>
            </a:r>
            <a:r>
              <a:rPr lang="ru-RU" sz="2000" dirty="0" smtClean="0">
                <a:latin typeface="Calibri" pitchFamily="34" charset="0"/>
              </a:rPr>
              <a:t>линии дисплея</a:t>
            </a:r>
            <a:r>
              <a:rPr lang="fr-FR" sz="1600" dirty="0" smtClean="0">
                <a:latin typeface="Calibri" pitchFamily="34" charset="0"/>
              </a:rPr>
              <a:t>: </a:t>
            </a: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Всегда доступен предыдущий результат</a:t>
            </a:r>
            <a:endParaRPr lang="fr-FR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fr-FR" sz="1600" dirty="0">
                <a:latin typeface="Calibri" pitchFamily="34" charset="0"/>
              </a:rPr>
              <a:t>5 </a:t>
            </a:r>
            <a:r>
              <a:rPr lang="ru-RU" sz="1600" dirty="0" smtClean="0">
                <a:latin typeface="Calibri" pitchFamily="34" charset="0"/>
              </a:rPr>
              <a:t>знаков на линии для вывода максимально точного значения</a:t>
            </a:r>
            <a:endParaRPr lang="fr-FR" sz="1600" dirty="0">
              <a:latin typeface="Calibri" pitchFamily="34" charset="0"/>
            </a:endParaRPr>
          </a:p>
          <a:p>
            <a:pPr lvl="1" eaLnBrk="1" hangingPunct="1"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/>
                <a:ea typeface="Arial Unicode MS"/>
                <a:cs typeface="Arial Unicode MS"/>
              </a:rPr>
              <a:t>③</a:t>
            </a:r>
            <a:r>
              <a:rPr lang="fr-FR" sz="2000" dirty="0" smtClean="0">
                <a:latin typeface="Calibri" pitchFamily="34" charset="0"/>
              </a:rPr>
              <a:t>MIN </a:t>
            </a:r>
            <a:r>
              <a:rPr lang="fr-FR" sz="2000" dirty="0">
                <a:latin typeface="Calibri" pitchFamily="34" charset="0"/>
              </a:rPr>
              <a:t>/ </a:t>
            </a:r>
            <a:r>
              <a:rPr lang="fr-FR" sz="2000" dirty="0" smtClean="0">
                <a:latin typeface="Calibri" pitchFamily="34" charset="0"/>
              </a:rPr>
              <a:t>MAX </a:t>
            </a:r>
            <a:r>
              <a:rPr lang="ru-RU" sz="2000" dirty="0" smtClean="0">
                <a:latin typeface="Calibri" pitchFamily="34" charset="0"/>
              </a:rPr>
              <a:t>режим</a:t>
            </a:r>
            <a:endParaRPr lang="fr-FR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Для получения максимально точного результата даже на неровных поверхностях</a:t>
            </a:r>
            <a:r>
              <a:rPr lang="fr-FR" sz="1600" dirty="0" smtClean="0">
                <a:latin typeface="Calibri" pitchFamily="34" charset="0"/>
              </a:rPr>
              <a:t> (</a:t>
            </a:r>
            <a:r>
              <a:rPr lang="ru-RU" sz="1600" dirty="0" smtClean="0">
                <a:latin typeface="Calibri" pitchFamily="34" charset="0"/>
              </a:rPr>
              <a:t>трубы</a:t>
            </a:r>
            <a:r>
              <a:rPr lang="fr-FR" sz="1600" dirty="0" smtClean="0">
                <a:latin typeface="Calibri" pitchFamily="34" charset="0"/>
              </a:rPr>
              <a:t>, </a:t>
            </a:r>
            <a:r>
              <a:rPr lang="ru-RU" sz="1600" dirty="0" smtClean="0">
                <a:latin typeface="Calibri" pitchFamily="34" charset="0"/>
              </a:rPr>
              <a:t>колонны</a:t>
            </a:r>
            <a:r>
              <a:rPr lang="fr-FR" sz="1600" dirty="0" smtClean="0">
                <a:latin typeface="Calibri" pitchFamily="34" charset="0"/>
              </a:rPr>
              <a:t>,</a:t>
            </a:r>
            <a:r>
              <a:rPr lang="ru-RU" sz="1600" dirty="0" smtClean="0">
                <a:latin typeface="Calibri" pitchFamily="34" charset="0"/>
              </a:rPr>
              <a:t> </a:t>
            </a:r>
            <a:r>
              <a:rPr lang="fr-FR" sz="1600" dirty="0" smtClean="0">
                <a:latin typeface="Calibri" pitchFamily="34" charset="0"/>
              </a:rPr>
              <a:t>…)</a:t>
            </a:r>
            <a:endParaRPr lang="fr-FR" sz="1600" dirty="0">
              <a:latin typeface="Calibri" pitchFamily="34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30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AEG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решение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0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: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Точность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017200" y="4335701"/>
            <a:ext cx="1460673" cy="1741809"/>
            <a:chOff x="3611895" y="1085957"/>
            <a:chExt cx="979842" cy="1005259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180" t="3538" r="20312" b="13635"/>
            <a:stretch/>
          </p:blipFill>
          <p:spPr bwMode="auto">
            <a:xfrm>
              <a:off x="3640564" y="1144485"/>
              <a:ext cx="951173" cy="946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13"/>
            <p:cNvSpPr txBox="1"/>
            <p:nvPr/>
          </p:nvSpPr>
          <p:spPr bwMode="auto">
            <a:xfrm>
              <a:off x="3611895" y="1085957"/>
              <a:ext cx="304734" cy="266430"/>
            </a:xfrm>
            <a:prstGeom prst="rect">
              <a:avLst/>
            </a:prstGeom>
            <a:noFill/>
          </p:spPr>
          <p:txBody>
            <a:bodyPr wrap="square" lIns="91418" tIns="45709" rIns="91418" bIns="45709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/>
                  <a:ea typeface="Arial Unicode MS"/>
                  <a:cs typeface="Arial Unicode MS"/>
                </a:rPr>
                <a:t>①</a:t>
              </a:r>
              <a:endPara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 bwMode="auto">
          <a:xfrm>
            <a:off x="8396460" y="2488254"/>
            <a:ext cx="539750" cy="461643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②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cxnSp>
        <p:nvCxnSpPr>
          <p:cNvPr id="11" name="Connecteur droit avec flèche 10"/>
          <p:cNvCxnSpPr>
            <a:stCxn id="6" idx="1"/>
          </p:cNvCxnSpPr>
          <p:nvPr/>
        </p:nvCxnSpPr>
        <p:spPr>
          <a:xfrm flipH="1" flipV="1">
            <a:off x="7167836" y="2279584"/>
            <a:ext cx="1228624" cy="439492"/>
          </a:xfrm>
          <a:prstGeom prst="straightConnector1">
            <a:avLst/>
          </a:prstGeom>
          <a:ln w="25400">
            <a:solidFill>
              <a:srgbClr val="F580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6" idx="1"/>
          </p:cNvCxnSpPr>
          <p:nvPr/>
        </p:nvCxnSpPr>
        <p:spPr>
          <a:xfrm flipH="1">
            <a:off x="7167836" y="2719076"/>
            <a:ext cx="1228624" cy="115254"/>
          </a:xfrm>
          <a:prstGeom prst="straightConnector1">
            <a:avLst/>
          </a:prstGeom>
          <a:ln w="25400">
            <a:solidFill>
              <a:srgbClr val="F580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6" idx="1"/>
          </p:cNvCxnSpPr>
          <p:nvPr/>
        </p:nvCxnSpPr>
        <p:spPr>
          <a:xfrm flipH="1">
            <a:off x="7167836" y="2719076"/>
            <a:ext cx="1228624" cy="592147"/>
          </a:xfrm>
          <a:prstGeom prst="straightConnector1">
            <a:avLst/>
          </a:prstGeom>
          <a:ln w="25400">
            <a:solidFill>
              <a:srgbClr val="F580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186448" y="2373950"/>
            <a:ext cx="473075" cy="461643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  <a:sym typeface="Wingdings 2"/>
              </a:rPr>
              <a:t>➂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cxnSp>
        <p:nvCxnSpPr>
          <p:cNvPr id="28" name="Connecteur droit avec flèche 27"/>
          <p:cNvCxnSpPr>
            <a:stCxn id="7" idx="3"/>
          </p:cNvCxnSpPr>
          <p:nvPr/>
        </p:nvCxnSpPr>
        <p:spPr>
          <a:xfrm flipV="1">
            <a:off x="4659523" y="2279580"/>
            <a:ext cx="747776" cy="325192"/>
          </a:xfrm>
          <a:prstGeom prst="straightConnector1">
            <a:avLst/>
          </a:prstGeom>
          <a:ln w="25400">
            <a:solidFill>
              <a:srgbClr val="F580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7" idx="3"/>
          </p:cNvCxnSpPr>
          <p:nvPr/>
        </p:nvCxnSpPr>
        <p:spPr>
          <a:xfrm>
            <a:off x="4659523" y="2604772"/>
            <a:ext cx="747776" cy="229557"/>
          </a:xfrm>
          <a:prstGeom prst="straightConnector1">
            <a:avLst/>
          </a:prstGeom>
          <a:ln w="25400">
            <a:solidFill>
              <a:srgbClr val="F580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69" descr="Untitled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5580" y="3951846"/>
            <a:ext cx="923973" cy="283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7299" y="1185059"/>
            <a:ext cx="17605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459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31783 L 1.11022E-16 0.01202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5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30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AEG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решение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0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: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Точность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1520" y="105273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провели тесты по сравнению точности замера с</a:t>
            </a:r>
            <a:r>
              <a:rPr lang="en-AU" dirty="0" smtClean="0"/>
              <a:t> </a:t>
            </a:r>
            <a:r>
              <a:rPr lang="ru-RU" dirty="0" smtClean="0"/>
              <a:t>моделью </a:t>
            </a:r>
            <a:r>
              <a:rPr lang="en-AU" dirty="0" smtClean="0"/>
              <a:t>Bosch GLM 50 – </a:t>
            </a:r>
            <a:r>
              <a:rPr lang="ru-RU" dirty="0" smtClean="0"/>
              <a:t>хорошо зарекомендовавшей себя на рынке измерительных инструментов</a:t>
            </a:r>
            <a:r>
              <a:rPr lang="en-AU" dirty="0" smtClean="0"/>
              <a:t>.</a:t>
            </a:r>
          </a:p>
          <a:p>
            <a:r>
              <a:rPr lang="ru-RU" dirty="0" smtClean="0"/>
              <a:t>Каждым прибором было сделано по 10 замеров с различных дистанций.</a:t>
            </a:r>
            <a:endParaRPr lang="en-A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37" t="8240"/>
          <a:stretch/>
        </p:blipFill>
        <p:spPr bwMode="auto">
          <a:xfrm>
            <a:off x="5358827" y="2420888"/>
            <a:ext cx="3754867" cy="416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83768"/>
            <a:ext cx="2705265" cy="270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1520" y="1988840"/>
            <a:ext cx="4937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 smtClean="0"/>
          </a:p>
          <a:p>
            <a:r>
              <a:rPr lang="ru-RU" dirty="0" smtClean="0"/>
              <a:t>Поскольку отражающая способность поверхности влияет на качество замеров, мы провели тестирование на 2х типах поверхностей: белой и темно серой</a:t>
            </a:r>
            <a:r>
              <a:rPr lang="en-AU" dirty="0" smtClean="0"/>
              <a:t>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07879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Graphique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42019229"/>
              </p:ext>
            </p:extLst>
          </p:nvPr>
        </p:nvGraphicFramePr>
        <p:xfrm>
          <a:off x="4571999" y="11930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16378089"/>
              </p:ext>
            </p:extLst>
          </p:nvPr>
        </p:nvGraphicFramePr>
        <p:xfrm>
          <a:off x="15875" y="40945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Graphique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10542505"/>
              </p:ext>
            </p:extLst>
          </p:nvPr>
        </p:nvGraphicFramePr>
        <p:xfrm>
          <a:off x="0" y="11993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Connecteur droit 3"/>
          <p:cNvCxnSpPr/>
          <p:nvPr/>
        </p:nvCxnSpPr>
        <p:spPr>
          <a:xfrm>
            <a:off x="5129213" y="2319338"/>
            <a:ext cx="38576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566738" y="4981575"/>
            <a:ext cx="3824287" cy="952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129213" y="955365"/>
            <a:ext cx="382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Расстояние </a:t>
            </a:r>
            <a:r>
              <a:rPr lang="en-AU" dirty="0" smtClean="0"/>
              <a:t>30</a:t>
            </a:r>
            <a:r>
              <a:rPr lang="ru-RU" dirty="0" smtClean="0"/>
              <a:t>м</a:t>
            </a:r>
            <a:endParaRPr lang="en-AU" dirty="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Точность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–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белая поверхность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67771" y="939870"/>
            <a:ext cx="382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Расстояние </a:t>
            </a:r>
            <a:r>
              <a:rPr lang="en-AU" dirty="0" smtClean="0"/>
              <a:t>20</a:t>
            </a:r>
            <a:r>
              <a:rPr lang="ru-RU" dirty="0" smtClean="0"/>
              <a:t>м</a:t>
            </a:r>
            <a:endParaRPr lang="en-AU" dirty="0"/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536897" y="3150493"/>
            <a:ext cx="3854922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513068" y="3861048"/>
            <a:ext cx="382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Расстояние </a:t>
            </a:r>
            <a:r>
              <a:rPr lang="en-AU" dirty="0" smtClean="0"/>
              <a:t>44</a:t>
            </a:r>
            <a:r>
              <a:rPr lang="ru-RU" dirty="0" smtClean="0"/>
              <a:t>м</a:t>
            </a:r>
            <a:endParaRPr lang="en-AU" dirty="0"/>
          </a:p>
        </p:txBody>
      </p:sp>
      <p:grpSp>
        <p:nvGrpSpPr>
          <p:cNvPr id="8" name="Groupe 7"/>
          <p:cNvGrpSpPr/>
          <p:nvPr/>
        </p:nvGrpSpPr>
        <p:grpSpPr>
          <a:xfrm>
            <a:off x="5605458" y="4427820"/>
            <a:ext cx="3431038" cy="1202070"/>
            <a:chOff x="5605458" y="4427820"/>
            <a:chExt cx="3431038" cy="1202070"/>
          </a:xfrm>
        </p:grpSpPr>
        <p:sp>
          <p:nvSpPr>
            <p:cNvPr id="3" name="Ellipse 2"/>
            <p:cNvSpPr/>
            <p:nvPr/>
          </p:nvSpPr>
          <p:spPr>
            <a:xfrm>
              <a:off x="5785478" y="4487706"/>
              <a:ext cx="216024" cy="216024"/>
            </a:xfrm>
            <a:prstGeom prst="ellipse">
              <a:avLst/>
            </a:prstGeom>
            <a:solidFill>
              <a:srgbClr val="FF66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5839484" y="4997271"/>
              <a:ext cx="108012" cy="108012"/>
            </a:xfrm>
            <a:prstGeom prst="ellipse">
              <a:avLst/>
            </a:prstGeom>
            <a:solidFill>
              <a:srgbClr val="002060"/>
            </a:solidFill>
            <a:ln w="31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" name="Connecteur droit 21"/>
            <p:cNvCxnSpPr/>
            <p:nvPr/>
          </p:nvCxnSpPr>
          <p:spPr>
            <a:xfrm>
              <a:off x="5605458" y="5445224"/>
              <a:ext cx="57606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6270235" y="4427820"/>
              <a:ext cx="268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AEG LMG 50 </a:t>
              </a:r>
              <a:r>
                <a:rPr lang="ru-RU" dirty="0" smtClean="0"/>
                <a:t>результаты</a:t>
              </a:r>
              <a:endParaRPr lang="fr-FR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280893" y="4869160"/>
              <a:ext cx="275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BOSCH GLM 50 </a:t>
              </a:r>
              <a:r>
                <a:rPr lang="ru-RU" dirty="0" smtClean="0"/>
                <a:t>результаты</a:t>
              </a:r>
              <a:endParaRPr lang="fr-FR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281426" y="5260558"/>
              <a:ext cx="224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Точное расстояние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57792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2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2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2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50"/>
                                        <p:tgtEl>
                                          <p:spTgt spid="3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50"/>
                                        <p:tgtEl>
                                          <p:spTgt spid="3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3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50"/>
                                        <p:tgtEl>
                                          <p:spTgt spid="3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50"/>
                                        <p:tgtEl>
                                          <p:spTgt spid="3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50"/>
                                        <p:tgtEl>
                                          <p:spTgt spid="3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50"/>
                                        <p:tgtEl>
                                          <p:spTgt spid="3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50"/>
                                        <p:tgtEl>
                                          <p:spTgt spid="3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50"/>
                                        <p:tgtEl>
                                          <p:spTgt spid="3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50"/>
                                        <p:tgtEl>
                                          <p:spTgt spid="3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50"/>
                                        <p:tgtEl>
                                          <p:spTgt spid="3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5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5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5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5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5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5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50"/>
                                        <p:tgtEl>
                                          <p:spTgt spid="2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50"/>
                                        <p:tgtEl>
                                          <p:spTgt spid="2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5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50"/>
                                        <p:tgtEl>
                                          <p:spTgt spid="2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50"/>
                                        <p:tgtEl>
                                          <p:spTgt spid="2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50"/>
                            </p:stCondLst>
                            <p:childTnLst>
                              <p:par>
                                <p:cTn id="1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50"/>
                                        <p:tgtEl>
                                          <p:spTgt spid="2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250"/>
                                        <p:tgtEl>
                                          <p:spTgt spid="2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Sub>
          <a:bldChart bld="category"/>
        </p:bldSub>
      </p:bldGraphic>
      <p:bldGraphic spid="23" grpId="0">
        <p:bldSub>
          <a:bldChart bld="category"/>
        </p:bldSub>
      </p:bldGraphic>
      <p:bldGraphic spid="21" grpId="0" uiExpand="1">
        <p:bldSub>
          <a:bldChart bld="category"/>
        </p:bldSub>
      </p:bldGraphic>
      <p:bldP spid="14" grpId="0"/>
      <p:bldP spid="1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Точность – белая поверхность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graphicFrame>
        <p:nvGraphicFramePr>
          <p:cNvPr id="39" name="Obje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18119586"/>
              </p:ext>
            </p:extLst>
          </p:nvPr>
        </p:nvGraphicFramePr>
        <p:xfrm>
          <a:off x="1042988" y="1196975"/>
          <a:ext cx="7435850" cy="4056063"/>
        </p:xfrm>
        <a:graphic>
          <a:graphicData uri="http://schemas.openxmlformats.org/presentationml/2006/ole">
            <p:oleObj spid="_x0000_s7219" name="Worksheet" r:id="rId3" imgW="3756577" imgH="2049840" progId="Excel.Sheet.12">
              <p:embed/>
            </p:oleObj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23528" y="5661248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AEG LMG 50 </a:t>
            </a:r>
            <a:r>
              <a:rPr lang="ru-RU" dirty="0" smtClean="0"/>
              <a:t>обеспечивает лучшую, чем </a:t>
            </a:r>
            <a:r>
              <a:rPr lang="fr-FR" dirty="0"/>
              <a:t>Bosch GLM </a:t>
            </a:r>
            <a:r>
              <a:rPr lang="fr-FR" dirty="0" smtClean="0"/>
              <a:t>50</a:t>
            </a:r>
            <a:r>
              <a:rPr lang="ru-RU" dirty="0" smtClean="0"/>
              <a:t>,  точность замеров на дальних дистанциях</a:t>
            </a:r>
            <a:r>
              <a:rPr lang="fr-FR" dirty="0" smtClean="0"/>
              <a:t>. </a:t>
            </a:r>
          </a:p>
          <a:p>
            <a:r>
              <a:rPr lang="fr-FR" dirty="0" smtClean="0"/>
              <a:t>Bosch GLM50 </a:t>
            </a:r>
            <a:r>
              <a:rPr lang="ru-RU" dirty="0" smtClean="0"/>
              <a:t>не может производить замеры на дистанции, превышающие 50м,</a:t>
            </a:r>
            <a:r>
              <a:rPr lang="fr-FR" dirty="0" smtClean="0"/>
              <a:t> AEG LMG 50 </a:t>
            </a:r>
            <a:r>
              <a:rPr lang="ru-RU" dirty="0" smtClean="0"/>
              <a:t>работает в диапазоне до</a:t>
            </a:r>
            <a:r>
              <a:rPr lang="fr-FR" dirty="0" smtClean="0"/>
              <a:t> 55</a:t>
            </a:r>
            <a:r>
              <a:rPr lang="ru-RU" dirty="0" smtClean="0"/>
              <a:t>м</a:t>
            </a:r>
            <a:r>
              <a:rPr lang="fr-FR" dirty="0" smtClean="0"/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4933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aphique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63064612"/>
              </p:ext>
            </p:extLst>
          </p:nvPr>
        </p:nvGraphicFramePr>
        <p:xfrm>
          <a:off x="4572000" y="2630016"/>
          <a:ext cx="4572000" cy="375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56470398"/>
              </p:ext>
            </p:extLst>
          </p:nvPr>
        </p:nvGraphicFramePr>
        <p:xfrm>
          <a:off x="15875" y="2630016"/>
          <a:ext cx="4572000" cy="375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Connecteur droit 3"/>
          <p:cNvCxnSpPr/>
          <p:nvPr/>
        </p:nvCxnSpPr>
        <p:spPr>
          <a:xfrm>
            <a:off x="5093192" y="2996952"/>
            <a:ext cx="38576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129213" y="2445350"/>
            <a:ext cx="382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Расстояние </a:t>
            </a:r>
            <a:r>
              <a:rPr lang="en-AU" dirty="0" smtClean="0"/>
              <a:t>30</a:t>
            </a:r>
            <a:r>
              <a:rPr lang="ru-RU" dirty="0" smtClean="0"/>
              <a:t>м</a:t>
            </a:r>
            <a:endParaRPr lang="en-AU" dirty="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Точность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–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серая поверхность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67771" y="2429855"/>
            <a:ext cx="382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Расстояние</a:t>
            </a:r>
            <a:r>
              <a:rPr lang="en-AU" dirty="0" smtClean="0"/>
              <a:t> 20</a:t>
            </a:r>
            <a:r>
              <a:rPr lang="ru-RU" dirty="0" smtClean="0"/>
              <a:t>м</a:t>
            </a:r>
            <a:endParaRPr lang="en-AU" dirty="0"/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566738" y="2996952"/>
            <a:ext cx="3829050" cy="476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07504" y="1040257"/>
            <a:ext cx="8928992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Цвет поверхности влияет на ее отражающую способность. В зависимости от цвета поверхности и ее материала изменяется точность замеров.</a:t>
            </a:r>
            <a:r>
              <a:rPr lang="en-AU" dirty="0" smtClean="0"/>
              <a:t> </a:t>
            </a:r>
          </a:p>
          <a:p>
            <a:endParaRPr lang="en-AU" sz="1100" dirty="0" smtClean="0"/>
          </a:p>
          <a:p>
            <a:r>
              <a:rPr lang="ru-RU" dirty="0" smtClean="0"/>
              <a:t>По этой причине были произведены сравнительные тесты по точности замеров на поверхности другого цвета: темно серой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84182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1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1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1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1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1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1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1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1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1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1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1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1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1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50"/>
                                        <p:tgtEl>
                                          <p:spTgt spid="1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5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50"/>
                                        <p:tgtEl>
                                          <p:spTgt spid="1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1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50"/>
                                        <p:tgtEl>
                                          <p:spTgt spid="1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1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75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50"/>
                                        <p:tgtEl>
                                          <p:spTgt spid="1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50"/>
                                        <p:tgtEl>
                                          <p:spTgt spid="1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Sub>
          <a:bldChart bld="category"/>
        </p:bldSub>
      </p:bldGraphic>
      <p:bldGraphic spid="16" grpId="0" uiExpand="1">
        <p:bldSub>
          <a:bldChart bld="category"/>
        </p:bldSub>
      </p:bldGraphic>
      <p:bldP spid="14" grpId="0"/>
      <p:bldP spid="17" grpId="0"/>
      <p:bldP spid="10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Точность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–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серая поверхность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84816468"/>
              </p:ext>
            </p:extLst>
          </p:nvPr>
        </p:nvGraphicFramePr>
        <p:xfrm>
          <a:off x="45687" y="1124744"/>
          <a:ext cx="9041632" cy="1988877"/>
        </p:xfrm>
        <a:graphic>
          <a:graphicData uri="http://schemas.openxmlformats.org/presentationml/2006/ole">
            <p:oleObj spid="_x0000_s8242" name="Worksheet" r:id="rId3" imgW="6105523" imgH="1342920" progId="Excel.Sheet.12">
              <p:embed/>
            </p:oleObj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323528" y="3501008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темно серой поверхности</a:t>
            </a:r>
            <a:r>
              <a:rPr lang="en-US" dirty="0" smtClean="0"/>
              <a:t>, AEG LMG 50 </a:t>
            </a:r>
            <a:r>
              <a:rPr lang="ru-RU" dirty="0" smtClean="0"/>
              <a:t>показал более высокую, чем </a:t>
            </a:r>
            <a:r>
              <a:rPr lang="en-US" dirty="0"/>
              <a:t>Bosch GLM </a:t>
            </a:r>
            <a:r>
              <a:rPr lang="en-US" dirty="0" smtClean="0"/>
              <a:t>50</a:t>
            </a:r>
            <a:r>
              <a:rPr lang="ru-RU" dirty="0" smtClean="0"/>
              <a:t>, точность на всех дистанциях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ru-RU" dirty="0" smtClean="0"/>
              <a:t>Приборы</a:t>
            </a:r>
            <a:r>
              <a:rPr lang="en-US" dirty="0" smtClean="0"/>
              <a:t> Bosch</a:t>
            </a:r>
            <a:r>
              <a:rPr lang="ru-RU" dirty="0" smtClean="0"/>
              <a:t> показали, что от характеристик отражающей поверхности зависит не только точность их работы, но и максимальная дистанция замера</a:t>
            </a:r>
            <a:r>
              <a:rPr lang="en-US" dirty="0" smtClean="0"/>
              <a:t> :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</a:t>
            </a:r>
            <a:r>
              <a:rPr lang="en-US" dirty="0" smtClean="0"/>
              <a:t> 44</a:t>
            </a:r>
            <a:r>
              <a:rPr lang="ru-RU" dirty="0" smtClean="0"/>
              <a:t>м все приборы</a:t>
            </a:r>
            <a:r>
              <a:rPr lang="en-US" dirty="0" smtClean="0"/>
              <a:t> Bosch</a:t>
            </a:r>
            <a:r>
              <a:rPr lang="ru-RU" dirty="0" smtClean="0"/>
              <a:t>, участвовавшие в тестирование </a:t>
            </a:r>
            <a:r>
              <a:rPr lang="en-US" dirty="0" smtClean="0"/>
              <a:t>(</a:t>
            </a:r>
            <a:r>
              <a:rPr lang="ru-RU" dirty="0" smtClean="0"/>
              <a:t> </a:t>
            </a:r>
            <a:r>
              <a:rPr lang="en-US" dirty="0" smtClean="0"/>
              <a:t>10</a:t>
            </a:r>
            <a:r>
              <a:rPr lang="ru-RU" dirty="0" smtClean="0"/>
              <a:t> единиц </a:t>
            </a:r>
            <a:r>
              <a:rPr lang="en-US" dirty="0" smtClean="0"/>
              <a:t>) </a:t>
            </a:r>
            <a:r>
              <a:rPr lang="ru-RU" dirty="0" smtClean="0"/>
              <a:t>при попытке произвести замер выдали сообщение об ошибке, т.е. оказались не в состоянии принимать сигнал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AEG </a:t>
            </a:r>
            <a:r>
              <a:rPr lang="ru-RU" dirty="0" smtClean="0"/>
              <a:t>продемонстрировал работоспособность на дистанции до </a:t>
            </a:r>
            <a:r>
              <a:rPr lang="en-US" dirty="0" smtClean="0"/>
              <a:t>52</a:t>
            </a:r>
            <a:r>
              <a:rPr lang="ru-RU" dirty="0" smtClean="0"/>
              <a:t>м</a:t>
            </a:r>
            <a:r>
              <a:rPr lang="en-US" dirty="0" smtClean="0"/>
              <a:t>. </a:t>
            </a:r>
            <a:r>
              <a:rPr lang="ru-RU" dirty="0" smtClean="0"/>
              <a:t>Точность при этом составила</a:t>
            </a:r>
            <a:r>
              <a:rPr lang="en-US" dirty="0" smtClean="0"/>
              <a:t> 1,7</a:t>
            </a:r>
            <a:r>
              <a:rPr lang="ru-RU" dirty="0" smtClean="0"/>
              <a:t>см</a:t>
            </a:r>
            <a:r>
              <a:rPr lang="en-US" dirty="0" smtClean="0"/>
              <a:t> </a:t>
            </a:r>
            <a:r>
              <a:rPr lang="ru-RU" dirty="0" smtClean="0"/>
              <a:t>на</a:t>
            </a:r>
            <a:r>
              <a:rPr lang="en-US" dirty="0" smtClean="0"/>
              <a:t> 52</a:t>
            </a:r>
            <a:r>
              <a:rPr lang="ru-RU" dirty="0" smtClean="0"/>
              <a:t>м</a:t>
            </a:r>
            <a:r>
              <a:rPr lang="en-US" dirty="0" smtClean="0"/>
              <a:t>, 8</a:t>
            </a:r>
            <a:r>
              <a:rPr lang="ru-RU" dirty="0" smtClean="0"/>
              <a:t>мм</a:t>
            </a:r>
            <a:r>
              <a:rPr lang="en-US" dirty="0" smtClean="0"/>
              <a:t> </a:t>
            </a:r>
            <a:r>
              <a:rPr lang="ru-RU" dirty="0" smtClean="0"/>
              <a:t>на</a:t>
            </a:r>
            <a:r>
              <a:rPr lang="en-US" dirty="0" smtClean="0"/>
              <a:t> 44</a:t>
            </a:r>
            <a:r>
              <a:rPr lang="ru-RU" dirty="0" smtClean="0"/>
              <a:t>м.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099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0" y="908720"/>
            <a:ext cx="6140450" cy="40528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Компактный и удобный </a:t>
            </a:r>
            <a:r>
              <a:rPr lang="fr-FR" dirty="0" smtClean="0"/>
              <a:t>50</a:t>
            </a:r>
            <a:r>
              <a:rPr lang="ru-RU" dirty="0" smtClean="0"/>
              <a:t>м</a:t>
            </a:r>
            <a:r>
              <a:rPr lang="fr-FR" dirty="0" smtClean="0"/>
              <a:t> </a:t>
            </a:r>
            <a:r>
              <a:rPr lang="ru-RU" dirty="0" smtClean="0"/>
              <a:t>лазерный дальномер</a:t>
            </a:r>
            <a:endParaRPr lang="fr-FR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F58026"/>
                </a:solidFill>
              </a:rPr>
              <a:t>Самый компактный на рынке</a:t>
            </a:r>
            <a:r>
              <a:rPr lang="fr-FR" sz="1800" dirty="0" smtClean="0">
                <a:solidFill>
                  <a:srgbClr val="F58026"/>
                </a:solidFill>
              </a:rPr>
              <a:t>  (</a:t>
            </a:r>
            <a:r>
              <a:rPr lang="ru-RU" sz="1800" dirty="0" smtClean="0">
                <a:solidFill>
                  <a:srgbClr val="F58026"/>
                </a:solidFill>
              </a:rPr>
              <a:t>всего</a:t>
            </a:r>
            <a:r>
              <a:rPr lang="fr-FR" sz="1800" dirty="0" smtClean="0">
                <a:solidFill>
                  <a:srgbClr val="F58026"/>
                </a:solidFill>
              </a:rPr>
              <a:t> 120x40x32</a:t>
            </a:r>
            <a:r>
              <a:rPr lang="ru-RU" sz="1800" dirty="0" smtClean="0">
                <a:solidFill>
                  <a:srgbClr val="F58026"/>
                </a:solidFill>
              </a:rPr>
              <a:t>мм</a:t>
            </a:r>
            <a:r>
              <a:rPr lang="fr-FR" sz="1800" dirty="0" smtClean="0">
                <a:solidFill>
                  <a:srgbClr val="F58026"/>
                </a:solidFill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F58026"/>
                </a:solidFill>
              </a:rPr>
              <a:t>0,05-50</a:t>
            </a:r>
            <a:r>
              <a:rPr lang="ru-RU" sz="1800" dirty="0" smtClean="0">
                <a:solidFill>
                  <a:srgbClr val="F58026"/>
                </a:solidFill>
              </a:rPr>
              <a:t>м</a:t>
            </a:r>
            <a:r>
              <a:rPr lang="fr-FR" sz="1800" dirty="0" smtClean="0">
                <a:solidFill>
                  <a:srgbClr val="F58026"/>
                </a:solidFill>
              </a:rPr>
              <a:t> </a:t>
            </a:r>
            <a:r>
              <a:rPr lang="ru-RU" sz="1800" dirty="0" smtClean="0">
                <a:solidFill>
                  <a:srgbClr val="F58026"/>
                </a:solidFill>
              </a:rPr>
              <a:t>рабочий диапазон при точности</a:t>
            </a:r>
            <a:r>
              <a:rPr lang="fr-FR" sz="1800" dirty="0" smtClean="0">
                <a:solidFill>
                  <a:srgbClr val="F58026"/>
                </a:solidFill>
              </a:rPr>
              <a:t> +/-1,5</a:t>
            </a:r>
            <a:r>
              <a:rPr lang="ru-RU" sz="1800" dirty="0" smtClean="0">
                <a:solidFill>
                  <a:srgbClr val="F58026"/>
                </a:solidFill>
              </a:rPr>
              <a:t>мм</a:t>
            </a:r>
            <a:endParaRPr lang="fr-FR" sz="1800" dirty="0" smtClean="0">
              <a:solidFill>
                <a:srgbClr val="F58026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F58026"/>
                </a:solidFill>
              </a:rPr>
              <a:t>3</a:t>
            </a:r>
            <a:r>
              <a:rPr lang="ru-RU" sz="1800" dirty="0" smtClean="0">
                <a:solidFill>
                  <a:srgbClr val="F58026"/>
                </a:solidFill>
              </a:rPr>
              <a:t>х линейный дисплей</a:t>
            </a:r>
            <a:endParaRPr lang="fr-FR" sz="1800" dirty="0">
              <a:solidFill>
                <a:srgbClr val="F58026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F58026"/>
                </a:solidFill>
              </a:rPr>
              <a:t>Угловая скоба для замера труднодоступных поверхностей</a:t>
            </a:r>
            <a:endParaRPr lang="fr-FR" sz="1800" dirty="0" smtClean="0">
              <a:solidFill>
                <a:srgbClr val="F58026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F58026"/>
                </a:solidFill>
              </a:rPr>
              <a:t>Поясная клипса</a:t>
            </a:r>
            <a:endParaRPr lang="fr-FR" sz="1800" dirty="0" smtClean="0">
              <a:solidFill>
                <a:srgbClr val="F58026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Широчайшие возможности</a:t>
            </a:r>
            <a:r>
              <a:rPr lang="fr-FR" dirty="0" smtClean="0"/>
              <a:t>	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F58026"/>
                </a:solidFill>
              </a:rPr>
              <a:t>Площади</a:t>
            </a:r>
            <a:r>
              <a:rPr lang="fr-FR" sz="1800" dirty="0" smtClean="0">
                <a:solidFill>
                  <a:srgbClr val="F58026"/>
                </a:solidFill>
              </a:rPr>
              <a:t>, </a:t>
            </a:r>
            <a:r>
              <a:rPr lang="ru-RU" sz="1800" dirty="0" smtClean="0">
                <a:solidFill>
                  <a:srgbClr val="F58026"/>
                </a:solidFill>
              </a:rPr>
              <a:t>Объем</a:t>
            </a:r>
            <a:r>
              <a:rPr lang="fr-FR" sz="1800" dirty="0" smtClean="0">
                <a:solidFill>
                  <a:srgbClr val="F58026"/>
                </a:solidFill>
              </a:rPr>
              <a:t>, 3 </a:t>
            </a:r>
            <a:r>
              <a:rPr lang="ru-RU" sz="1800" dirty="0" smtClean="0">
                <a:solidFill>
                  <a:srgbClr val="F58026"/>
                </a:solidFill>
              </a:rPr>
              <a:t>методики по Пифагору</a:t>
            </a:r>
            <a:r>
              <a:rPr lang="fr-FR" sz="1800" dirty="0" smtClean="0">
                <a:solidFill>
                  <a:srgbClr val="F58026"/>
                </a:solidFill>
              </a:rPr>
              <a:t>, Min/Max, </a:t>
            </a:r>
            <a:r>
              <a:rPr lang="ru-RU" sz="1800" dirty="0" smtClean="0">
                <a:solidFill>
                  <a:srgbClr val="F58026"/>
                </a:solidFill>
              </a:rPr>
              <a:t>Таймер</a:t>
            </a:r>
            <a:r>
              <a:rPr lang="fr-FR" sz="1800" dirty="0" smtClean="0">
                <a:solidFill>
                  <a:srgbClr val="F58026"/>
                </a:solidFill>
              </a:rPr>
              <a:t>, </a:t>
            </a:r>
            <a:r>
              <a:rPr lang="ru-RU" sz="1800" dirty="0" smtClean="0">
                <a:solidFill>
                  <a:srgbClr val="F58026"/>
                </a:solidFill>
              </a:rPr>
              <a:t>постоянное сканирование</a:t>
            </a:r>
            <a:endParaRPr lang="fr-FR" sz="1800" dirty="0" smtClean="0">
              <a:solidFill>
                <a:srgbClr val="F58026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F58026"/>
                </a:solidFill>
              </a:rPr>
              <a:t>2</a:t>
            </a:r>
            <a:r>
              <a:rPr lang="fr-FR" sz="1800" dirty="0" smtClean="0">
                <a:solidFill>
                  <a:srgbClr val="F58026"/>
                </a:solidFill>
              </a:rPr>
              <a:t>0 </a:t>
            </a:r>
            <a:r>
              <a:rPr lang="ru-RU" sz="1800" dirty="0" smtClean="0">
                <a:solidFill>
                  <a:srgbClr val="F58026"/>
                </a:solidFill>
              </a:rPr>
              <a:t>результатов в памяти</a:t>
            </a:r>
            <a:endParaRPr lang="fr-FR" sz="1800" dirty="0" smtClean="0">
              <a:solidFill>
                <a:srgbClr val="F58026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F58026"/>
                </a:solidFill>
              </a:rPr>
              <a:t>New : </a:t>
            </a:r>
            <a:r>
              <a:rPr lang="ru-RU" sz="1800" dirty="0" smtClean="0">
                <a:solidFill>
                  <a:srgbClr val="F58026"/>
                </a:solidFill>
              </a:rPr>
              <a:t>замер наружных поверхностей</a:t>
            </a:r>
            <a:endParaRPr lang="fr-FR" sz="1800" dirty="0" smtClean="0">
              <a:solidFill>
                <a:srgbClr val="F58026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fr-FR" sz="1800" dirty="0" smtClean="0">
              <a:solidFill>
                <a:srgbClr val="F58026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LMG 50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24582" name="AutoShape 8" descr="data:image/jpeg;base64,/9j/4AAQSkZJRgABAQAAAQABAAD/2wCEAAkGBhIRERIUEBMUEhURFhUYFBUYFxUVFBUUFBYWFhQVFRYZHCYeGBojGRQUHy8iIycpLCwsFh4xNTAqNSYrLCkBCQoKDgwOGg8PGiwkHCQsKTIpLCwpLCwsKSwsLCwpKSwsLCotKiwsKSkpKSksKSwsLCwsLCk1LCksLCwsLCkpKf/AABEIAOEA4QMBIgACEQEDEQH/xAAcAAEAAgIDAQAAAAAAAAAAAAAABQYEBwECAwj/xABDEAABAwEFAwkECQIEBwAAAAABAAIRAwQFEiExBkFRBxMiYXGBkaGxMlLB0RQjQnKCkqLh8GKyQ2PC8RUkMzRTc9L/xAAaAQEAAwEBAQAAAAAAAAAAAAAAAgMEAQUG/8QALREBAAICAQMCBAUFAQAAAAAAAAECAxEhBBIxQVEFIjKhYXGBkeETM8HR8CP/2gAMAwEAAhEDEQA/AN4IiI6IiICIiAird9coNhsr+bqVcTxqymC8t+9GQPVMqKq8rtkHsUrQ/sY0erkF5Ra+dyv0/s2Wue0sHxKw7Zyu1S0ijYyHEQHPqAhp3EtDcwOEoNmrBt9+2agYr16VInMB72tMdhMrQe0O314c436RVeGPENwEsbO8FrIk9s+SwbQ+lUnHXZJ1Iku8TJXBvt+3FhBgV2vPBgdUP6QVh2rlAot/6bH1D3NHmojk9vl1qsb6TKuKtZsIbUI9tmrMYIzza5hMaQdSpO+7rZTrB+FoFYGeqo0SYPW3PtaTvVmPtnypyzeI3VxZdvS4nFZ3Ruwuk98gL3q7d02DpUK468II8RKjnOA0hY1Rz90eIVvZWfRn/qXj1+zteHLFZ6ZhlntNQ/dDG+LiPRVlnLLbRULnWekKJdAYZxtaTA6QdmQNclPlz94/U35rjnXDd+pq5/Sj3SjqJ9YZ1PlcshGbKodvgMLZ6nYpjrICyafKTScYFGoewtKj6VpjUDvLVlUbwbwB7Bi/tCRSI8k5bT4nSRp7eUT7VOs38LT6OWfY9qrNVIaKmEnQOBb5nLzUIbW3fTcfwx6kKIt94NdIpsbOYmRkQYILtNR9nEk1r+TsXyenP6NjMeCJBBB3jMeK7LQV50voZ5wWp1B7y50Uy9oyzdAbuEjXis65OVO2Unhr3/Sm55VGFjiBE4agAzz3gqnTTtu9FD7O7UUbayaRIc2MdN2Tmz6jrCmFxIREQEREBERARF4W62Ckxz3aN1QeznRmdy1ptPtNaLwqGy3WHuaMqtRssBJ1DqmWBkdcncCFI3ht9Sqtc1tZjARkQJd+ogcFI7O2Z9ay0nGpLXgnoAU2vMmaha3e72jJOZUZkaWrWVtBzmvEPYSHDgQYPmsuzW9rgR7JG8R8QQuvKJYhQttdjTlM5/1DF6uUJYK0OM8PiuwLCa/+Y78tP/5XX6Qf/Ifys+SiyW8T+Z3zXHR4u/M75o477QuFay1GuzcyXNMRmzMEcJbI71xct9h1CmSJIEHIajKZXk8gh4kkEbyTqIOqhbhszXUWkgkgkSC4bzwKOtocmt6xeQjIV6b2EdbRjaf0Ed6ve0NrdUoWqQA6yV2YSJzYRTcCevBVeO5ao5P6Tad42YiQcYGbnHUwYk8CVuradwNjtX/pqnwYSPRdrOpRtG6zDX2KseK8TMkSXHeBnHadApCpbWnWc+HDeuG16ERhPZlC3dzyppHuj44kDxcfKAu4HW49+EeA+a72i3MkinRmMsTnYRPUACSvOi+q8gNDJOjWsc8nflJz8F3uc7Hjarc6lgim52MkdBmMiGl2cnLSB1rJsltqVabHw9mMThf0XN6nN3Fd69nrsjnDUZOgLGsmNYlq8w073PP4iPSFzaXb6PWransa5xOTWk+AVMp3g7eT19pVvr2AOZ0w4sfIzLiHRqM9YXQbN02YvqAMIBdLBkHeyTllMhV3juXYrdm1Zp24l4JNAwHgms3HAc0ghgE6yAeIkLpeVse+m3E+k7BhP1dIsa36ssqGcIkaRwHYrQ6wsMBvQggnCBmBq3sIUHtJZDRpPfz9Vwc0UxTJGEl7/aPF0GO5R7ZiE++LW2xdjdp3We003EmMQEwc2n2m9YI9F9DAzovk+ta2ipTOCDTcOlJnKJ9AvqO46+OzUHe9TZ/aFnny2QzkREdEREBERAXlabM2o0teMTXaheqIKlfGwdA0nfR6dKm4DKKVL1wH0lcbGXzZmUW2ZlYl9CWnGC2TJMtn7OeStypG3exdSt9fYsLawGYHRc48WP0DuM5HtUZgak2/vHnrdaHAyOccAdQQ1xaPIBVipWg9oWdeFjq0qjmV2PpvBza4EHz1HWvL6EDmSF2IHg22mAufp67Ou0e95robuHveYQcPt2R7CsK7rTzdNo4y7xMfDzXe8LOWsAGrzAG/PVen/D4AlswANTuEbigtPJ1UNS30HDSm6XflcR6FbAt9kqMba6tTCAaddrOmHOHOYmtE80CWnGXQXmCQTJEqh8nNLm31qgbApsnNwbLyC1rcTjAnPU71ar0vx1WzmWFgfUa0S5pxBkPcctILQ3PiFKsblC86iZYr7aJ7B6n9lyy1KJn9xxjSDuOZXPOHv68itzydppr9e0r2ovMjCYMwM4zOWu7VRlnvgtEOYxw6wQfELIF9UTrScPuvn1C4nEr3ZrxAIp84x1MvbS6ZaW83RbNaoZOr3mBK8KT6TWk/8qXOZVeQSww8uw02NJ9lrRn1qj1b8sjTDnvYcjBwHImBvG/JextdLc93e391XFF05fwXRzqDhSph9LDTeKT3Oc2S1oD3OpzpjcXjF1DNc0qjS1rXPs4FWs81QHMyY0yymD3EToAcjmteXpfDaLQ4HECY0IiQTOfYo4baU98+H7rkxEcTKVbWtzENi3w8FlJzeYGXS5ssBxOJIGEZw1oAk75VB28qnm6Eac6JHdIWHadqG1IwVX0oDhk1rpLhDSZO4+KjL3vTnGwazqvTY4NLWtw4WuDjI1kwVyZjWna1t3RMwiMfO1w0DV0TmvqzZ6xGjZaFM6sptBnjEnzK+eeTLZ76VeNKB9WyX1NCIaZzjiYb3r6WWf1bIEREdEREBERAREQEREGHb7noVwBXo06saY2NdHZIyUTV5PbucSTZaYn3cTfJpCsSIKnU5LbtP+AR2VKo/wBSw6vI9d50FZvZUPxBV4RBoy9+RW2NqudRFOs0Tg+swvA3SHAAHsKrlu2LvCk/A+zVwd0NFRp7HNlvmvpZEGmrgossdLm6rHuc8h1Q4ZbP2WiYkCNdJM5bsG+73pvqHABhbk3LLOMTo4kgdzRxW6bxsTKtNzXsDwQcjx3Qd2a+c6l6WizuM06DjiLSDja4EagjOFZSYjyoy1taNQkvpDT9kei6/SG8DCibPtFLwKzGsDjGJpJAniCBkpa0UoJAWitot4YbVmk8oq9r4p0nAEOkgEATMei4sNul3SZVYI1c0Ye8j5LxtN2EvL2mHEEZ5jMRPUYWRZrorOiXMHEgOnzKrmb74XVjFrmeUpzTHahjtNQ0nLMahe2AcD6+i61jRpNAcc4yAzce74qFttte6cA5scdXeO7u8VObRVCtLX8Q99oarOaLZAdLSGnUwc8uyVUnjrVk2S2AtF6VjzTiym0/WVnSQOoD7Tur0W37r5ErtpAc62paHby95aCfusiB4rNa3dLdjp2Rp87CvBgNBOWoBJI081btluTC321wcKPMUzrUqgsbGfss9p2p0Eda+hbs2VsdmjmLNRpkb2sbi/Mc/NSqinpXNidh6F10eboy5zs6lQ+048I3NEmB171Y0RHRERAREQEREBERAREQEREBERAREQFoPlKu9rbfaoGpa/vcxrj5krfi0ZyjVg632o+6Gt72saPVckUCq0EaahXKz9KhQd71JhPbEE+IVOforpZm4bNZR/kUz+YT8Vfg8sfVfTDy5gSoS2Xw/GWsOFo3jU9c7u5T4Oaq14WTmqxB0PSaeLT8tFZlmYjhT00RNuWVQZInrzPzK87zz5umzWoQPmubPWgRxXax1ALZZnO0DgfDMrK9F9EbLXCyxWWlQYAMDRiPvPPtk9/kApZcArlHRERAREQEREBERAREQEREBERAREQEREBERAWstpeSuvXq1qlGtTPPOLofiaRiMkS0GVs1EHzrf3JtbrOS3Ax8+y5ryGmf6nNAHepW3UebFNkg83TpsJGYljADB4SCt6kLWXKHcbBXa6mMONskAQMQJBPeIV2KY2ydTWZrvamhYV+2THSxD2qXSHW37Q8M+5Sla7nNExC8qJ3H+DetExuNMVZ7bbVKm9cW0kBr2603Ars+hzb3s9xxA+7q3yIXqGYmlvELDMaetE7jb6C2BvoWqw0XzJaMDvwgYSe1pafFWJaa5C76wvq2Zx1zaOtskeRf+ULcqJCIiAiIgIiICIiAiIgIiICIiAiIgIiICIiAiIgKjbeGa9If0ernfIK8qi7en6+l9wf3OVmL6lHUfQrt7gBgAc49sfBV0tgzxU5ebjhBIgweuJ1UNhyOY4gdms+fgtceHm28oXaOzxUp1Bo8YXfebm3ynwWDTKsV52XnbO8D2m9Jva3P0kKuUXAgEb81lyxqXo9PbddMvZu8jZLxpVBoSCeuDJHeJHevphjgQCMwcweo6L5XvPIMeNWOB/ngvovYe8ufsNB0yQ3CfwZD9OE96qaE8iIgIiICIiAiIgIiICIiAiIgIiICIiAiIgIiICpHKCIqUTxafJ37q7qn8olPo0XcC8eIafgrMf1Qoz/25U23PloJGh0PVvUK3LPKO3POZy/mqmLS7EzflHEdeRUJUYTJAgeQzGXmtcPNnyyLM6CRwVUrUebq1KfuuOH7ruk31juVla/MHiB5ZfBQ+0lOKtN/vtLT2tzHkT4KrLG4aOntq2mDamYqbh1La3IbemOy1KRPsEEd8tP9rfFaraclbeRK283bH0j/AIjXjyDv9Hmsr0G9EREdEREBERAREQEREBERAREQEREBERAREQEREBVvbyjNmB917fMFvxCsijNpbPjstYDUNxD8BDvgpVnUwhkjdZhq4uBpuEwQP51KErslxwgxn1xAnM9xU3RcMLgSBkexQ1pp8JjKScpO+BvzW15M+HiHZDqJ+C4vKw8/SwtIDmkOYTpiG49REhdCeCyrM5JjcO1nU7hVzRc2Q9paRxBjfv0O5ZmwVudRvWgZOE1Gg8Id0Yn8XkrVTpE7l6WCkKFpp1A1oLXAzAnIrPOH2ltjqPeG60XSjVD2hzTIcAQeo5hd1Q1iIiAiIgIiICIiAiIgIiICIiAiIgIiICIoDafaU2YYaTQ+oRMHRo3E8T1LsRMzqEbWisblO1KoaCXEADUkwPFV29drqGCoyk7nHFpbl7MkEa7+5ayvq/7RaHfXPceDdGjsAUfZ7QWd6vrh92S/U+0LLY7vLjkGnwCjb1sDw7P1leNO8nDQrl1pcdSVo1O2KZjTrQuic3GPJSNCyUW5TiPBoxFYLa8aNb2kT6r1FV7tXEDgMh4BNEWiEmHZxDaf3jid+VvxWVUu1gbjJc47pgDwHzWHc9iBdif0Wt1JXa/b5xdGmCGjecie7coa51C2Jjt3K57E3njY6kTODNv3TqO4+qs60vcl91LO9z6cEgZg6ESJB7j5LY+zW2VK2dCCyoBJacwQNS071Rkpqdw2YMsTWInysKIipaRERAREQEREBERAREQEREBERAREQFrnbCthtjwdC1h/THwWxlrrlFpYbTTd79Pza4/MK3F9TP1H0K9aqDXbu9RdWxx1hStN2S4ZhLodktbzZRTWLJpWcu0Czbys7WeyW9oXhY7exubzPmu74R7edSyaF3T/AD46LPpXcG6x6n5eSjam0fuDvKjrXf3vP7h8tVXMyvrWvpysNaqwHWfP/ZQd51pdwUUy/C50Umknjw/naFjtvF/O4KgJJmMswe7UdajF670stitNd6Sdld0wOMjxEK+7C7H1qVYV6wwANOBsguJcIkxoIJWv7EQajJ94eS35SILRGkCOyMlVky1mZrWfzacXS3pWL3jUT4d0RFS0CIiAiIgIiICIiAiIgIiICIiAiIgKncpNlmlSf7jy2fvCfCWq4qK2ou017LVYNYxN7WdKO+CO9RtNojdfKzHFLXiL+J8tWWfRdK2q6WfX0XeqD2qWHrqW4vxP2c6v4NkpMzi+aPv/AD/3Dm82zSBVKvS++Zc0Rm4SOMaTHcrlaH4qeHPryPDqCpzrna20sq1i50Ob0Q2chkIaevPerr566+W0fvDHi6LLMzNsdv2ks5rVhOIMHeXeAjzUhRuem3N5L+0w3wGSyrddrRifSqtbmCGxLo+0MoxZzuXgyyAwXOL+zIfNQiJv6rLTGKOYmP009KtrYwQ3ua0LuGOLcZGHEeO7r7wV1cWMH2WTpxPZOZK9LI6adUZ5PccxB1nOc+pUdV/54+J5lv8AhURnz7mOI5/P0/ztzZhDmxxHqt73WfqKW/6tmf4QtBsOYJ3Fbz2arYrLRP8ATH5SW/BYujnmYev8Yj5ayk0RF6L54REQEREBERAREQEREBERAREQEREBCiINL3nZ+ZtFVnuPcB2Tl5QhMhTHKBYiy1l0QKrWkHcSBhd35DxUNRMtC8e8dtph9Xjv3463/B50xqOIKgbcMJkatM+GanKrM5UXejCJzPdkq23BPzJWo8kHM5jjxCw7pucPaXVKjsEnC1hDDkSHB7iCddIIXrZKs02Hi0eQg+izLipnBUaMy2oT3OAPrK1dPaa31DyfiWKJw8x4n+P9Pey0adE/VUmNPvZl57ajpcfFYNvq4qg/qY4eDjv/ABKXdYnQSeiN5/n7qv26sC4YMwwEYuJcRJHVkB4q7qJ+Vh+GUtObceNT/DCW4uT+visTP6SR6H4rXGzmyla2O6Aw0welUPsjiG+8eoLb903WyzUm0qfstG/UneT1qrpKW33ejb8WzUmsY4n5t/szERF6L54REQEREBERAREQEREBERAREQEREBERBhXtdFO00yyqJG472ni08Vrq9tlq1lmRjpzk8D+4fZPktpLgidVTkw1vz6tWDqr4eI5j2aTrhYN4tkA9S2tfGwtGtJpnmXdQlhP3d3cQq5aeTW0OECpTMb+ksFunvE+HuYOvwzqZnX5td2C8hSJZUnBMgjPDOoI4KXfWa10sc9jt5bOfzVssvI813/cV+5gjzKnWcmtlxAk1HAADCXDOOJAlTrgyeyzP8Q6WZ8zPvxx92sqtqfVhsvqTuMx+Uaq3bH7CuqEvtbHNZkQ09EvPWNQ3wV/u+56FARRpsZ1gZ97tSsxX16fnd528vN8S3XsxV7Y+/wBvDpRotY0NYA1rRAAEADqC7oi1vJEREBERAREQEREBERAREQEREBERAREQEREBERAREQEREBERAREQEREBERAREQf/2Q=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4583" name="AutoShape 11" descr="data:image/jpeg;base64,/9j/4AAQSkZJRgABAQAAAQABAAD/2wCEAAkGBhQSERQSExMWFRQVFxgZFxcXFxgXFxgZFxUVFRgWGBgYHSYeGRwjGRcVHy8iIycpLiwsGB8xNTAqNSYrLCkBCQoKDgwOGg8PGikcHRwsKSkpLS0pLCkpKSksLCkpLCkpLC8pLCksKSkpLDApKSkuKSkpLCwpLCwpKSkpKSkuKf/AABEIAO8A0wMBIgACEQEDEQH/xAAcAAEAAgIDAQAAAAAAAAAAAAAABgcEBQECAwj/xABHEAACAQIDBAgCBwQIBAcAAAABAgADEQQSIQUGMUETIlFhcYGRoQcyI0JScrHB0RRisvAkM2OCkqLC4RVTc/EWQ1SDk7Pi/8QAGQEBAQEBAQEAAAAAAAAAAAAAAAECAwQF/8QAJBEBAQACAgIBBAMBAAAAAAAAAAECEQMxEiFRIjJBYRMUkQT/2gAMAwEAAhEDEQA/ALviIgIkd3h31p4TNelUqZRdsuUAaX+sbnvyg2lRbyfEPFYliOkKIeCISq27+beJMC9a21aKGzVaansZ1B9CZ60cWj/K6t91gfwM+Zuk+1VUHsHWM4WuBwZvcTXim30/eJ8y/wDEn+2x7Lkn/eZeG3nxCWC16q9hV2Hla8aNvo5nAFybATU1t78GjlGxNIMOIzCUfjt7MVWpmlUxDuh5Hu7xx87iRqttQq7JbiLeI4jh+Emjb6RG++B/9XQ/+QTtid7cOtM1Q/SKP+WM/jw007zKP2VtTAoiivhz0ltTmUrftC5lt7+MlOyd4dnkdHRZKWYjTJk1vob/AC8TzPPvmtJtPcJv/hHvdmS320Iv4ZbzMp73YQ8K6edx+IlI7z0zh62miOCyjkpBKungGGncVmrG1D2yWLt9K0MQrqGRgyngQQR6iek+fNib3V8K+ek3ip1Vu5h+fGben8VdoZiPoXU31yqGXs0zC49fPhJo2uyJ88YzevFs+dqlbMSNczLb7uSwFuy1vwkv3Y+MQVOjxYZ2FstRQAWuCQHBIsbDiOPYObRtbESAn4pZxejRDDvc+9hPfCfEteFWjlP7rX89QI0bTeJocJvrhqmgZge8fpebrD4lXXMpBHaJDc6ekREKREQOYiIGPjMdTpLmqOqLe12IAvxtrz0M0W1N9KApsKNTPUtZcqsQCed7W0Gs9d6djVazUalIjNRLnKbalgADZhlJFjx7ZocVjKtLStQC8syF8Ox8GpkoTLIIVtzHF2sc4P11cEE31BueIIMh+KwBT5geq1rcOZH5SZ7c2tTau4LVWW9x0pVmDFQGGcC7D5RqdLSO7V2j0jMy/XckXIvYsSNfC0Y9pWDTrAcKaDxfX9YqVr8qfk/6z1RnHKr5ZG/GeVXEdub+9TX8jOjLyHHUaW7fec1aJsD2Ee+n5zhHGYHQ+RH8mbLEsCnmv8QjRtrfG81G2RZlYX7PQ3/ObYL4HzsZgbYoFgoCkkEnt0trw8pKre7o7pVdoO6UcgyAFi7ECxNuQJPkJO8H8EB/52JJ52pJbh+85/0yD7MpGmlOpSfIxVCePHKNQVIKnzkmwHxEx9DjUSso5VLk2Gp63H1MaptsfinsK1FWHGnUTxy1abKf81FT5ys6lErY949zb85c28m2qeKwKEoy1KnRngSvUJJAbhpm8et3aV7tDALkYd6//YgkEdLGx7Z2z8+Rmc9ECxNhcDjPbZ+7daqq5Uyr9pzYW7Rzbykt0lyk7alMQbX9fEaH3E9UxxHMjz9/57DJbhdyKS/O7MeYWyr+Zmzwu7uHT5aKk9rDOf8ANec7nHDL/pwnXtC8DtitqtLOe5FBv6CZ+H2Zi3N+jK351GAPpxki29t5cIg6mZj8qAhRpxJPIa9khe1d7cXUW1OoqXPCkjaDmTVqD+ERMrekx5M8/tmk02Xs3oOtUcFm0H1V8FvxM2x3qbBKXAdlJAIVQ2pvY2JHh5iV1u6cOv02KL1KwOmZWfhwYHXW/adJJTvfhm6rB8raHNTuPMAk28pi7255TOZ791MML8WKNVcqlFqngKman/lcC58DO1Pe3EZvmF/s5R+Fr277yst4tkg0s9Ny9A65kOYoexgfmXx4c7cZotm7bxGHOS/S0x9Q3NvBT1kPeunjNWW9V1vllN419C7M3sDHLVAU/aHy37D2eMkQMprYm11rJmW+nzI2rpf+Ifz3SyN1NpGpTKMblLWN7kqeHj2X8Ixy/FOHltvjl230RE29TiareXZH7RQKWBI1APA6EFT4gkTaxAprb2FophmapTXMoslhlOY/Kotyva47AZXLEXAN7Ds5S+N8vh5TxStUpXWsLkKWPRseYynRCe0W75Se0NnNSdqboVdTYqwswlx9FdqdF7dSorjsOjD11nnVq1BxX3P5zHtOemPafWb2zp3p1tb5e7W07VH9/D9J5CseF51Y3Pb/AD/PrGxyHXhoZgbUxWUrkNiQb2PLTSbA1u1P59Zp8S/SVwOAGnpxMlE6+H2xKOLdkr4gUSAoQdXM4AAyIX0AFuA43HZLQwvwxwSfMtSof33sPRAsoo0ffs/SSHdvfDG0Hp06VRnUuq9G/WXrGwAB1Xs6pEppYvxAwtLD4YGnmSz00CXPR2yHLYHQkdGdb36zX4iV7h6VXEtamNARdzoq2IPHt0GgvJb8VtodIMNQuLF3ckNmBUZaatfhzqaa/LPdaYRQqgBRYADgNQBMZ5eLhzcvh01mA3dpUrFvpHFus3AW+yOA8eM2bPYEk2A43NvWarePab0KYZALlrXYXA0J5c9JB8Zi6lU3qOX7AeA8BwE4zG5e682PHly+7U4xm9VCnwbO3Ymo83+Ue/hNadvYusbUaJUdyFjqMw6zC3DXhw1ms2HiaSUMWKoDZlpZELMucrVBIBXXQa+Uz9sbUpV6PRUgzVGGFyoquwBpUaiOovcm11A43tx5zrMJHpx4MMf2xcTsTFVWfpAWempZg1RCwGvVChjZtCctgdDpMb/g4CKz1qaM1MVFRs1yhOhzWyhiLkLe57rzfYjatRalR6OFYPVrisDWXLYUwlNbDMNQ9RiSSQM48Z0xlOuxJ/ZqNNlV6YJqF2pUyWU3UHKcoLWe2gF9bAzfp21p54fcm1V0quQFrU6YK5OutR2pipa5K9bo+I+sddJGWSxIPEGx8RoZu9qivRNat0q5zUp06mRdMyjpEIY8w1IdhuPESN4nFEklj1mJJ5kkk3Nh3wrJobbqYd709R9dT8rDsPfbn3zP/wCE4bHdbDMKNZdTSNwP7vZ5AjuE0iYRyLinUI+436TwqUMpBN0YHQkFDfuJtMWb9xzuMt3LqpFgaWIwtVGem975SQLqyk2tmW47+UuPcrBNmarwUAqO03ysdOVvz7pTezN8MTT0cLWXtbqvb7w0PmDLs+H758KK3AVTfLzXLdSL8+Exq73XOYZXOXKJPERNvU4iIgJq9t7sYfFi1ekHtwbg48GGvlwm0iBXWN+C1A/1VeqncwSoPwU+802M+CNUfJXpv3MjIfXMwlvRLsfP+N+G+OQ2/Z2bvUhh7Gaytudi044esP8A23/SfScRsfKeKR1BtxHtMHCYUoCzA687HTxPaZf+9/wxXEuauHNOlUbVwyHI57erqD5G8hlT4c4qjmFXDPVU8Xw1ZTp/02ysfQy7R47t717NypTrYWlTYAAuaa1FYgWzEkFgTx4Hxk6oLhmpE4cUBnGVXREIu3Vt1bHna1xxlePuTQ4kV6ZHEVEKEeTIL+V5r8ftVcFSahhqjZnBB1NwCLFmIOUsRoLAEADXt1tl57w4xHxDinbIhyKVuAQpN3sSfmYs3HmJl7G3oNMCnVu9PgD9Zf1Hd6dkiGEp1KjBEUsx4ACSXCbpVbZq1RaYGpt1yB36hR5mc8tflz5PDWsk2pVVqKCrB0Pb1ge7/YzVYzdag+oVqZ7aZ0/wm49AJrMJtTCYQNkd3J+Y/Ne3C3yoPKY9X4mIPlpE/ee3sqt+M5TG/h5JhnL9G3vW3LYfJiFP36bL7gn8J32Zu3XpuH+gqWDC2dwCHRkN7KCNGJ0M86e/NRhdaSWPazfpO6b51bgdChJ4BWa58Bzmvrdd80eO1d7qy1gz5UqU8w6tNm4ujG+bNzRLcrcBrrqcXvWzWV6rKCGsMopgh75gcoGhuRrpqZOaGHFZM+IwyKw4BwlQgciTbq+Ex6mMwVO/Vo355Kasf8qy+f6Wc9601WyRhKmUVatR6jG+V2bKXfiRl4knmTrzkmahRopeyUlHMBUHrMTZm2krMejpMFHGoVVVv9kWNyfw5zQb04hjiMraAAdHfgbgZiO05rg+AmPuuq5avJlq+m2xO8mHHB6j/dUkepAE60d6KL9Vri/KolgfxHtIPi9oDVclUn91SB6txnTZmz3qt1RW8AQb9xte3nab8I7/AMGEntPcTu3h6gzIOiJ1BQXQ/wB0dU+VpbG6WEFLB0UUWCr66klvM3PnKq3R2PX6ZVYFKbGxQkEm5GtgTltrre5/C60QAADgNB4CMWuGXd97jtERNPQ4iIgIiICIiAiIgIiIEZ+IGx1rYR2IctSBZOjGZjyK2JFwdL9lr8pQFSrxbo3421XW8+pZ88beYHG11QAL0tS3cA7SxK0OF210bhwCCO0aa6EHykxwe3cPi6RpNoWGq3swsbgr9qxAI8NRIzWoAggjSa3C0wLi3ysRf3B8bERlhtxz45n76rN3k2FVpJfSpTuPpE7NfnXihvbu7+U12EwlEqL5S3O8sHdOq1Sgb3urFQTzACn8Tae+1KdGinSVEVuQBVbs3IAkdgJPZbwB5+dl124/zWXxs2iOxNhioSA4p0lF2ci4HcCdLnvm7oY6nRPR4OialQjWowLMfwNv8I7owWzq2Ms9Q9HQHyqBa/3F/wBR8u6U4PBJRXJTQKOduJ72J1JjLJnk5Pn/ABHhu5Xra4mtlH2FsxHkOovoZnUd3sOlrUgx7anX9j1R5CSXZmyXrt1RZQesx4D9T3SRf+DKFrXfxzWPhwmfdMcc858RBVXTSwA4AWAHgBoJ0rUFdSHCsvYwDD0MsAbm4bQZWt986+M61tzMOxuA6+DcPW8vhV/r5fKuKewaA4UKK95pqT6cvaZ9OhbTPp2KAo9pNV3IodtT/EP0mbgt26FI5lS7DgWOYjwvoPSTwp/XzvdYG62w+j+ldbE/KDxA5sb63P4SRRE6SaevDCYTUcxEStuIiICIiAiIgIiICIiB0rVQqsx4KCfQXnzhSYtUqOeYJPix/wB59HYnDiojI3BlKm2hswIPsZWWN+EVRS3QVkZW5VMysO66gg+gliVXjTAwY+f/AKjewX9J2xO1ArMhV8wJBAW/A2ntsnAO9NnysAXfiCOY7ZvbCc7n0wMJR71zHxYljNJvtWviaFNvkst/79Qqx9EE2G5mKtTNBtGpE270Y3U+pI9JzvpsQ1qYqoLvTBuBxZDYm3eCLj+8Oc8/WXt4cfp5LtIAoGgFgOFuwcILTQ7qbwCsgpufpVH+NR9Ydptx9ZIGM52a7cssbjdVN93sH0dBdblusezUCw9LTZzA2C4OHp2+zbzGh95nzvOn1cPthERK0REQEREDmIiBxERAREQEREBERAREQERECL72bj4bE06jmkoqhSwdbqxIF+tl4375RuKqVabdSqxXsJ1HmJ9G7axIp4eq7GwVG18iB7mfMGPxJ6Q6jnz7z2yxK2lPaVUMrh2LLwvr5d414SW7K3ypvZan0bdp+U+DcvP1kIwVQFbXF+y4vPCo5LFRyANu3t15W0lyxmTjnx459pnvBuwc37RhtGvmKLob8cyfiV8xxse2yN9QbJXBB4ZwOf7y8QfD0E1m628ppMKdRvozYAn6n/5/D8ZbtHYNGvq6db7a9VvMjj53nG+vWTzZfT9Ofv8Aae7m49KuGBQhlDMLjtvc8eGpIt3TeyHfD3DrQWpQDE65xmtfU2PC3dJjN49PZxWXGaIiJXQiIgIiIHMREDiIiAiIgIiICIiAiIgIiIEd+IGJCYCtf6wCi3aWB/KfOGJVSx19QfyuJenxf2gEwqUyPnYnja2UW/FpRDFSTYnj2X9xLEbzBVf6PY0g1MNq/RnRiPtgaH3mqCkVwvHqta/G1ibE91pIcAt6IIR7Xtc2HsWzW77TUIAa1RuSIfVzYcO682wx6oygHt4i3A+POWVuljjVwqFjqt0JP7vAk/dtK4en1Rw11+qW1+1bUeBkyw9U0NlZho1Qtb++xX+FTOXJNuXNNyJT8Psc1XFvW4IxNNL81UXv5trLNlZ7p4cUFw624ZSQPtMQT7n2lmSY1eCyyyERE09BERAREQOYiIHEREBERAREQEREBERAREQKe+NO0r1kpWFkQHvu1ydfJZVSWvwPsf0llfGNv6WQVBsi25Hh289e2Vyii/A+36zSN++NIoqLW001Uns1Ck285q8NhWymoSqq50DHVrEi4Avw1Fz3z1Rr2/nhrOltE4aAa+Xlzm2Tlfv5cOBP4iTXeDB32dSC6imtNjbsyEE+Wa/heQ3Nc8cxPPvHme8SabnbW6Sn0TcUGnevD24ek45/LhzbkmU/D02bvopCdRukGUaWy3uBmzchzl0qdJUlTA4eher0SKe4WJJ4ADhcmWxhmuintUfgJnHX4Xgsu9PSIibekiIgIiIHMREDiIiAiIgIiICIiAiIgIiIFO/Ge4xC2AP0QtyPzNz5+cq8VDfh6afmZaHxqxX0qAMNEAI42N2Nu42K+0qtKrX5fz5zSNnh9bDtuPYzlKDH6oFrXJIsPOdKT5SLjvA7TwAHibCc4ok2UrcDtI482Nr63/KaZdmqjgGzHtvw8Bxkl3Iwt61R/sr/ABWH+knzkXo+Vu6/52k42Nh2oYF6oH0jqzgc7Ber7a+cxnfTjzXWOvl3F8Viv7HDnyZ/59h+9LkwY+jTl1V07NBpKC2RvL0dNaNKnmckksSCCx5hV1b28Ze+xr/s9G/Ho0v45ReYk1ThllsZkRE09JERAREQOYiIHEREBERAREQERMXHbUpURerUVByzHU+A4nygZUw9rbVp4ak1aqbIo8yToFA5knSaXEfEHDL8uep4LYerEfhK6+IW+lbEKAcP0eHpte/SoxdtQrZQARYE6a8SeUCQ4n4m1Kv9WBRF+JIYkd9xYTC2jvlXqAXrWsOFMFQfG3H8JWjbRDWynQcv54zMpbZyISRfkB2ns/n85WWPvLXaoxJvbv4nvMj6MVImyx9dqt3K5bdhI9SZg1MM3R3NM9uYniPDMfwlVMNkbTwq0waotiOkUipqwVFVtABwbPlOgOkj+Mr0mc5M7a8XN/OxAt5zSU6hYaGetN3ueHpG002g0Fhbvtw9pJ8Fv7kRVqUySoAupGtha+trSG0nNrkeMyAvHQ3/AB7bSWSsZ4Y59pdh99Kea1OhkLHU2Vb3Ot8uplmbpfEalXHRVl6CqunA9EwGgKufl+6x8CZSmCwGoYTnFbba5BqHTSw9JJjIY4TDp9PgxKV+GO/zUaow9eoTRqGyFjfo28fsmXVDqREQEREDmIiBxERAREQEREDVb0bZ/ZcLUrWuRYL95iFF+7W/lKaq7SasxqOxZm4km5/7S0viQf6C1xcF0v3da9z3ae8petRKHMhuOz9O2WJW3SrNFvpRZ6SMvBGNx96wB9RbzmVhtpBtDoZlmzAg2IIsR2iEVmtVkOhMz6W2iQAeN7+oA/ITa7b3atd6dyvNeJH6j3kYfCm9hxhW1r7UfIyngwsZmYDeEW67AEcQRoe9WHA9xB/TSYQuvysynu4eHGZeHrNmy1ArK2mqpfu1ADDyMCVbA3apVqr1hrTY9QkWQAWDuV1v17gD8bibTF4DCK2VwBro1mXh3roPWd92669H0YAGQGyjhYktpe55z0q1aoOiAjvzA9/WUMPaVmsFd3qFT+qrejK49OMVN2HSxFRT4rYjuOnZPDbFdTTYvhwXtYN1HtfS/wBv2nTdva1YEUTS6gF8zZwe4a6EcIGxobNcclNhyYanztIdidg4kMS1CpqTqBmGvetxJntbazUab1LKbWspHMkAC4seJnXYm8VOuouQlTW6Atp33Ise2QRmhsoqAXYr+7brHyPAeOsubdDffJQVMRqtPq573cDgM4trbhcehkOrbXpqwRqhBPC5NiO0ET3p1FYWDZgeV7/9oXa6la4BGoPCczE2RVzUKbAWBUWB7OXtMuRoiIgcxEQOIiICIiAiIgaLfelfA1e7KfR1lJYrF01bJmUN9nnr3S9956d8JXH9mx9Bf8p877fw6s5zKAAL501ZP3nUa5f3hwhK9sThQ2vA9o/Ptmrq46tTJUEEDz9jO2xsQWfo3bNYXVuB5DTt0v5cY2hTIcjj7e0o7YXaVZ2Cs/RqeLBL277cYxdFWt1qjEgZjUIAvzACk3HDUnynXCz1qTSMdMKP5E8sfSAXNb5SDfzEyQ0ML8YHpQ2uujI5DDmA36TLp70Vh2P4oB7gg+0wR2TmBuaW9bH56K+T+XBlmbR3ipEWIZdLcLgel5HquGZAC6MoPAspUHwJGs9MDs6pWbLSpvUbsRS1he1zbgL8zA3VfAUcQuTpQwPAE66eh5zKobGpocyCzZbacOA5cuAmFuUv9Pww/tU/iEvrEbLpVPnpI3ioJ9bXmaafPG1dkV3qF8ulgABY6D/cnlNhupsV62Ip0WUqHaxYqdAASfOwlpbU3ADNmoOEB4q1yB90jXyN/GbLd/dVMMc5OeofrWsFHYo/OFbnD0AiqiiyqAAO4CwnpESKREQOYiIHEREBERAREQMbaeHL0aiDiyOo8SpA95857eplaq3WzrfRdK6EXBIB+caG6njafSshPxB+HqY1elpi1dddOqXt2N9VxyPPge4iiNkMP2gG6NdWseHM6oOR7uy8zNqfNCbJq08Rdx8uYMWADXP7v1W9OfbONp8ZpHhhzPRzPGgZtNh7OGIxNGiSVFRwpI1Iv2X5yjAE5k/XdfBUaaPWVxeqgPSVGTqmsiEdZENsjM9jTGg4gWJ8E23g8O1P6OjUypRa9Bet0iVC9i7rY5QQb65yupGgF8am2i3e2Nnqoaq2QqzUxUDKldkK/RBrG443y30BGl7jfbNqUvo6zDoWNGizPSpoiqpeupVSpBR3IRboGchSBbrGa7aG96M9BkpEmixPXK3K5BTVL01FwAPmPW4Dlrr33qqZQiU6KIoUKvRiplyZwCDWzm/XbXv5SzUTtK8Xjmoo9dWSoB0Jeia3SZArqrVGUvUCVXLZQAxyAkliZgbV2mEp9IGDOwAWrnUvWupSlVdAcyNTotUU5gPpCtr2kWxm2K9YZalWoy/ZLHIPBB1R5CdMFs2rVbLTps5PJFLH/KI8oabfcc/0/DW/5qfxCfQ0r74d/Ds4YjE4j+tt1E0OS4sS1tM1tLcvHhYM51uEREikREBERA5iIgcRFotARFotARFotARFotAjm9O5VLGAt8la2jgaHsDjn48R7Sld692q2GfLUQjsPEEdqnmP5Np9G2mLtHZdOuhp1kV0PJh7jmD3iXaafLtPSey1SCCpII4EEgjvBHCXXifg1gma4asg+yHUjyzKT7zNwHwqwFLjSaof7R2Pstl9pdmlEAMx5lj5k/mZutn7lYytbJhqpB5suRfV7CfQGC2RRoi1KlTp/cRV/ATLtFppS+A+DWKfWo9KkPEu3oot7ySYD4L4df62tVqHsXLTH5n3liWi0mzSP4DcLA0flwyE9r3qH/OTN7SohRZQFA5AWHoJ3tFpFIi0WgIi0WgIi0WgIi0WgcxEQP/Z"/>
          <p:cNvSpPr>
            <a:spLocks noChangeAspect="1" noChangeArrowheads="1"/>
          </p:cNvSpPr>
          <p:nvPr/>
        </p:nvSpPr>
        <p:spPr bwMode="auto">
          <a:xfrm>
            <a:off x="63500" y="-1103313"/>
            <a:ext cx="2009775" cy="227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24584" name="Groupe 3"/>
          <p:cNvGrpSpPr>
            <a:grpSpLocks/>
          </p:cNvGrpSpPr>
          <p:nvPr/>
        </p:nvGrpSpPr>
        <p:grpSpPr bwMode="auto">
          <a:xfrm>
            <a:off x="179388" y="5033963"/>
            <a:ext cx="1800225" cy="1708150"/>
            <a:chOff x="179388" y="5034662"/>
            <a:chExt cx="1800225" cy="1706703"/>
          </a:xfrm>
        </p:grpSpPr>
        <p:grpSp>
          <p:nvGrpSpPr>
            <p:cNvPr id="24612" name="Groupe 5"/>
            <p:cNvGrpSpPr>
              <a:grpSpLocks/>
            </p:cNvGrpSpPr>
            <p:nvPr/>
          </p:nvGrpSpPr>
          <p:grpSpPr bwMode="auto">
            <a:xfrm>
              <a:off x="179388" y="5034662"/>
              <a:ext cx="1800225" cy="1706703"/>
              <a:chOff x="467544" y="5035777"/>
              <a:chExt cx="1800299" cy="1705591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67544" y="5373407"/>
                <a:ext cx="1800299" cy="13679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solidFill>
                    <a:prstClr val="white"/>
                  </a:solidFill>
                  <a:cs typeface="Calibri" pitchFamily="34" charset="0"/>
                </a:endParaRP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467544" y="5035777"/>
                <a:ext cx="1800299" cy="337630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rgbClr val="FF6600"/>
                </a:solidFill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Тонкий</a:t>
                </a:r>
                <a:endParaRPr lang="fr-FR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</p:grpSp>
        <p:pic>
          <p:nvPicPr>
            <p:cNvPr id="52" name="Picture 6" descr="photo 1.JP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251521" y="5582235"/>
              <a:ext cx="1668166" cy="10090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" name="Groupe 1"/>
          <p:cNvGrpSpPr/>
          <p:nvPr/>
        </p:nvGrpSpPr>
        <p:grpSpPr>
          <a:xfrm>
            <a:off x="2051050" y="5033963"/>
            <a:ext cx="1800225" cy="1708150"/>
            <a:chOff x="2051050" y="5033963"/>
            <a:chExt cx="1800225" cy="1708150"/>
          </a:xfrm>
        </p:grpSpPr>
        <p:grpSp>
          <p:nvGrpSpPr>
            <p:cNvPr id="24581" name="Groupe 5"/>
            <p:cNvGrpSpPr>
              <a:grpSpLocks/>
            </p:cNvGrpSpPr>
            <p:nvPr/>
          </p:nvGrpSpPr>
          <p:grpSpPr bwMode="auto">
            <a:xfrm>
              <a:off x="2051050" y="5033963"/>
              <a:ext cx="1800225" cy="1708150"/>
              <a:chOff x="467544" y="5034332"/>
              <a:chExt cx="1800299" cy="170703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67544" y="5373835"/>
                <a:ext cx="1800299" cy="13675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solidFill>
                    <a:prstClr val="white"/>
                  </a:solidFill>
                  <a:cs typeface="Calibri" pitchFamily="34" charset="0"/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467544" y="5034332"/>
                <a:ext cx="1800299" cy="337916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rgbClr val="FF6600"/>
                </a:solidFill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Угловая скоба</a:t>
                </a:r>
                <a:endParaRPr lang="fr-FR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endParaRPr>
              </a:p>
            </p:txBody>
          </p:sp>
        </p:grpSp>
        <p:pic>
          <p:nvPicPr>
            <p:cNvPr id="2458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648" t="35062" r="56384" b="38106"/>
            <a:stretch>
              <a:fillRect/>
            </a:stretch>
          </p:blipFill>
          <p:spPr bwMode="auto">
            <a:xfrm>
              <a:off x="2268538" y="5413375"/>
              <a:ext cx="1404937" cy="1250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586" name="Groupe 2057"/>
          <p:cNvGrpSpPr>
            <a:grpSpLocks/>
          </p:cNvGrpSpPr>
          <p:nvPr/>
        </p:nvGrpSpPr>
        <p:grpSpPr bwMode="auto">
          <a:xfrm>
            <a:off x="3924300" y="4787900"/>
            <a:ext cx="1800225" cy="1954213"/>
            <a:chOff x="3923903" y="4788442"/>
            <a:chExt cx="1800225" cy="1952927"/>
          </a:xfrm>
        </p:grpSpPr>
        <p:grpSp>
          <p:nvGrpSpPr>
            <p:cNvPr id="24605" name="Groupe 5"/>
            <p:cNvGrpSpPr>
              <a:grpSpLocks/>
            </p:cNvGrpSpPr>
            <p:nvPr/>
          </p:nvGrpSpPr>
          <p:grpSpPr bwMode="auto">
            <a:xfrm>
              <a:off x="3923903" y="4788442"/>
              <a:ext cx="1800225" cy="1952927"/>
              <a:chOff x="3923903" y="4788442"/>
              <a:chExt cx="1800225" cy="1952927"/>
            </a:xfrm>
          </p:grpSpPr>
          <p:grpSp>
            <p:nvGrpSpPr>
              <p:cNvPr id="24608" name="Groupe 5"/>
              <p:cNvGrpSpPr>
                <a:grpSpLocks/>
              </p:cNvGrpSpPr>
              <p:nvPr/>
            </p:nvGrpSpPr>
            <p:grpSpPr bwMode="auto">
              <a:xfrm>
                <a:off x="3923903" y="4788442"/>
                <a:ext cx="1800225" cy="1952927"/>
                <a:chOff x="467544" y="4789715"/>
                <a:chExt cx="1800299" cy="1951653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467544" y="5373150"/>
                  <a:ext cx="1800299" cy="13682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dirty="0">
                    <a:solidFill>
                      <a:prstClr val="white"/>
                    </a:solidFill>
                    <a:cs typeface="Calibri" pitchFamily="34" charset="0"/>
                  </a:endParaRPr>
                </a:p>
              </p:txBody>
            </p:sp>
            <p:sp>
              <p:nvSpPr>
                <p:cNvPr id="14" name="ZoneTexte 13"/>
                <p:cNvSpPr txBox="1"/>
                <p:nvPr/>
              </p:nvSpPr>
              <p:spPr>
                <a:xfrm>
                  <a:off x="467544" y="4789715"/>
                  <a:ext cx="1800299" cy="584009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rgbClr val="FF6600"/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1600" b="1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Calibri" pitchFamily="34" charset="0"/>
                    </a:rPr>
                    <a:t>Непрямой замер площади</a:t>
                  </a:r>
                  <a:endParaRPr lang="fr-FR" sz="16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endParaRPr>
                </a:p>
              </p:txBody>
            </p:sp>
          </p:grpSp>
          <p:pic>
            <p:nvPicPr>
              <p:cNvPr id="2460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983" t="25829" r="19714" b="21028"/>
              <a:stretch>
                <a:fillRect/>
              </a:stretch>
            </p:blipFill>
            <p:spPr bwMode="auto">
              <a:xfrm>
                <a:off x="3948228" y="5465578"/>
                <a:ext cx="1744703" cy="1183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18" name="Connecteur droit avec flèche 17"/>
            <p:cNvCxnSpPr/>
            <p:nvPr/>
          </p:nvCxnSpPr>
          <p:spPr>
            <a:xfrm>
              <a:off x="4860528" y="5526144"/>
              <a:ext cx="0" cy="639341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flipV="1">
              <a:off x="4533503" y="6133756"/>
              <a:ext cx="347663" cy="66631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8" name="Groupe 1"/>
          <p:cNvGrpSpPr>
            <a:grpSpLocks/>
          </p:cNvGrpSpPr>
          <p:nvPr/>
        </p:nvGrpSpPr>
        <p:grpSpPr bwMode="auto">
          <a:xfrm>
            <a:off x="6140450" y="5202238"/>
            <a:ext cx="2863850" cy="1471612"/>
            <a:chOff x="6140450" y="5202238"/>
            <a:chExt cx="2863850" cy="1471612"/>
          </a:xfrm>
        </p:grpSpPr>
        <p:grpSp>
          <p:nvGrpSpPr>
            <p:cNvPr id="24589" name="Groupe 2055"/>
            <p:cNvGrpSpPr>
              <a:grpSpLocks/>
            </p:cNvGrpSpPr>
            <p:nvPr/>
          </p:nvGrpSpPr>
          <p:grpSpPr bwMode="auto">
            <a:xfrm>
              <a:off x="6140450" y="5202238"/>
              <a:ext cx="2863850" cy="1471612"/>
              <a:chOff x="6140195" y="5202287"/>
              <a:chExt cx="2864106" cy="1471813"/>
            </a:xfrm>
          </p:grpSpPr>
          <p:grpSp>
            <p:nvGrpSpPr>
              <p:cNvPr id="24591" name="Groupe 41"/>
              <p:cNvGrpSpPr>
                <a:grpSpLocks/>
              </p:cNvGrpSpPr>
              <p:nvPr/>
            </p:nvGrpSpPr>
            <p:grpSpPr bwMode="auto">
              <a:xfrm>
                <a:off x="6140195" y="5202287"/>
                <a:ext cx="2864106" cy="1471813"/>
                <a:chOff x="6812378" y="5506047"/>
                <a:chExt cx="2192338" cy="1180386"/>
              </a:xfrm>
            </p:grpSpPr>
            <p:grpSp>
              <p:nvGrpSpPr>
                <p:cNvPr id="24594" name="Groupe 40"/>
                <p:cNvGrpSpPr>
                  <a:grpSpLocks/>
                </p:cNvGrpSpPr>
                <p:nvPr/>
              </p:nvGrpSpPr>
              <p:grpSpPr bwMode="auto">
                <a:xfrm>
                  <a:off x="6812379" y="5781729"/>
                  <a:ext cx="2192337" cy="904704"/>
                  <a:chOff x="6812379" y="5781729"/>
                  <a:chExt cx="2192337" cy="904704"/>
                </a:xfrm>
              </p:grpSpPr>
              <p:grpSp>
                <p:nvGrpSpPr>
                  <p:cNvPr id="24596" name="Groupe 37"/>
                  <p:cNvGrpSpPr>
                    <a:grpSpLocks/>
                  </p:cNvGrpSpPr>
                  <p:nvPr/>
                </p:nvGrpSpPr>
                <p:grpSpPr bwMode="auto">
                  <a:xfrm>
                    <a:off x="6812379" y="5781729"/>
                    <a:ext cx="730936" cy="904704"/>
                    <a:chOff x="6812379" y="5781729"/>
                    <a:chExt cx="730936" cy="904704"/>
                  </a:xfrm>
                </p:grpSpPr>
                <p:sp>
                  <p:nvSpPr>
                    <p:cNvPr id="24603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12379" y="5781729"/>
                      <a:ext cx="730936" cy="69729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solidFill>
                          <a:srgbClr val="000000"/>
                        </a:solidFill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24604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2379" y="6464281"/>
                      <a:ext cx="730936" cy="2221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de-DE" sz="1200" b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PLR 50</a:t>
                      </a:r>
                    </a:p>
                  </p:txBody>
                </p:sp>
              </p:grpSp>
              <p:grpSp>
                <p:nvGrpSpPr>
                  <p:cNvPr id="24597" name="Groupe 38"/>
                  <p:cNvGrpSpPr>
                    <a:grpSpLocks/>
                  </p:cNvGrpSpPr>
                  <p:nvPr/>
                </p:nvGrpSpPr>
                <p:grpSpPr bwMode="auto">
                  <a:xfrm>
                    <a:off x="7543315" y="5781729"/>
                    <a:ext cx="730936" cy="904702"/>
                    <a:chOff x="7543315" y="5781729"/>
                    <a:chExt cx="730936" cy="904702"/>
                  </a:xfrm>
                </p:grpSpPr>
                <p:sp>
                  <p:nvSpPr>
                    <p:cNvPr id="24601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43315" y="5781729"/>
                      <a:ext cx="730936" cy="69729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solidFill>
                          <a:srgbClr val="000000"/>
                        </a:solidFill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24602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543315" y="6464280"/>
                      <a:ext cx="730936" cy="22215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de-DE" sz="1200" b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LD 060 P</a:t>
                      </a:r>
                    </a:p>
                  </p:txBody>
                </p:sp>
              </p:grpSp>
              <p:grpSp>
                <p:nvGrpSpPr>
                  <p:cNvPr id="24598" name="Groupe 39"/>
                  <p:cNvGrpSpPr>
                    <a:grpSpLocks/>
                  </p:cNvGrpSpPr>
                  <p:nvPr/>
                </p:nvGrpSpPr>
                <p:grpSpPr bwMode="auto">
                  <a:xfrm>
                    <a:off x="8273780" y="5783132"/>
                    <a:ext cx="730936" cy="903300"/>
                    <a:chOff x="8273780" y="5783132"/>
                    <a:chExt cx="730936" cy="903300"/>
                  </a:xfrm>
                </p:grpSpPr>
                <p:sp>
                  <p:nvSpPr>
                    <p:cNvPr id="24599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73780" y="5783132"/>
                      <a:ext cx="730936" cy="6809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solidFill>
                          <a:srgbClr val="000000"/>
                        </a:solidFill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24600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273780" y="6464280"/>
                      <a:ext cx="730936" cy="2221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de-DE" sz="1200" b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TLM 130i</a:t>
                      </a:r>
                    </a:p>
                  </p:txBody>
                </p:sp>
              </p:grpSp>
            </p:grpSp>
            <p:sp>
              <p:nvSpPr>
                <p:cNvPr id="2459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6812378" y="5506047"/>
                  <a:ext cx="2192337" cy="222179"/>
                </a:xfrm>
                <a:prstGeom prst="rect">
                  <a:avLst/>
                </a:prstGeom>
                <a:solidFill>
                  <a:srgbClr val="FF6600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1435" tIns="45718" rIns="91435" bIns="45718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ru-RU" sz="1200" b="1" dirty="0" smtClean="0">
                      <a:solidFill>
                        <a:srgbClr val="FFFFFF"/>
                      </a:solidFill>
                      <a:latin typeface="Arial Narrow" pitchFamily="34" charset="0"/>
                      <a:ea typeface="MS PGothic" pitchFamily="34" charset="-128"/>
                    </a:rPr>
                    <a:t>Конкуренты</a:t>
                  </a:r>
                  <a:endParaRPr lang="en-US" sz="1200" b="1" dirty="0">
                    <a:solidFill>
                      <a:srgbClr val="FFFFFF"/>
                    </a:solidFill>
                    <a:latin typeface="Arial Narrow" pitchFamily="34" charset="0"/>
                    <a:ea typeface="MS PGothic" pitchFamily="34" charset="-128"/>
                  </a:endParaRPr>
                </a:p>
              </p:txBody>
            </p:sp>
          </p:grpSp>
          <p:pic>
            <p:nvPicPr>
              <p:cNvPr id="24592" name="rg_hi" descr="http://t0.gstatic.com/images?q=tbn:ANd9GcTyLEapL9c23DACV5ytEXsJKFsws29iX74xgMsQE5_RmLiPP7PD6A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1111" r="14815" b="2631"/>
              <a:stretch>
                <a:fillRect/>
              </a:stretch>
            </p:blipFill>
            <p:spPr bwMode="auto">
              <a:xfrm>
                <a:off x="6429332" y="5630608"/>
                <a:ext cx="376634" cy="702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93" name="rg_hi" descr="http://t3.gstatic.com/images?q=tbn:ANd9GcTRTS8bGabVdzFNW9PceBgmDjCKNRCkdQULPDTYWWOOZLz1XuQrlQ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7110" r="28000"/>
              <a:stretch>
                <a:fillRect/>
              </a:stretch>
            </p:blipFill>
            <p:spPr bwMode="auto">
              <a:xfrm>
                <a:off x="7371160" y="5582235"/>
                <a:ext cx="352362" cy="791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590" name="Image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9125" y="5581906"/>
              <a:ext cx="387331" cy="751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38" r="29946"/>
          <a:stretch/>
        </p:blipFill>
        <p:spPr bwMode="auto">
          <a:xfrm>
            <a:off x="6660232" y="1545659"/>
            <a:ext cx="1458273" cy="370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152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971540" y="2132856"/>
            <a:ext cx="7200920" cy="3170099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Лучшая эргономика</a:t>
            </a:r>
            <a:endParaRPr lang="fr-FR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Высокая точность</a:t>
            </a:r>
            <a:endParaRPr lang="fr-FR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Максимальный набор функций</a:t>
            </a:r>
            <a:endParaRPr lang="fr-FR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5449" y="188640"/>
            <a:ext cx="8751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LMG 50 –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ключевые моменты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382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365920"/>
            <a:ext cx="88569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ru-RU" sz="1600" dirty="0" smtClean="0"/>
              <a:t>проведения замеров с профессиональным уровнем точности</a:t>
            </a:r>
            <a:endParaRPr lang="en-US" sz="24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</a:t>
            </a:r>
            <a: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/>
              <a:t>LMG 50</a:t>
            </a:r>
          </a:p>
          <a:p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</a:t>
            </a:r>
            <a: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1600" dirty="0" smtClean="0"/>
              <a:t>50</a:t>
            </a:r>
            <a:r>
              <a:rPr lang="ru-RU" sz="1600" dirty="0" smtClean="0"/>
              <a:t>м</a:t>
            </a:r>
            <a:r>
              <a:rPr lang="en-US" sz="1600" dirty="0" smtClean="0"/>
              <a:t> </a:t>
            </a:r>
            <a:r>
              <a:rPr lang="ru-RU" sz="1600" dirty="0" smtClean="0"/>
              <a:t>лазерный дальномер</a:t>
            </a:r>
            <a:endParaRPr lang="en-US" sz="1600" dirty="0" smtClean="0"/>
          </a:p>
          <a:p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</a:t>
            </a:r>
            <a: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600" dirty="0" smtClean="0"/>
              <a:t>самый тонкий, компактный и универсальный в своем классе, простой и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	удобный в использовании, обеспечивающий профессиональную точность 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	замеров в диапазоне</a:t>
            </a:r>
            <a:r>
              <a:rPr lang="en-US" sz="1600" dirty="0" smtClean="0"/>
              <a:t> </a:t>
            </a:r>
            <a:r>
              <a:rPr lang="en-US" sz="1600" dirty="0"/>
              <a:t>0.05-50 </a:t>
            </a:r>
            <a:r>
              <a:rPr lang="ru-RU" sz="1600" dirty="0" smtClean="0"/>
              <a:t>метров</a:t>
            </a:r>
            <a:r>
              <a:rPr lang="en-US" sz="1600" dirty="0" smtClean="0"/>
              <a:t>. </a:t>
            </a:r>
            <a:endParaRPr lang="en-US" sz="1600" dirty="0"/>
          </a:p>
          <a:p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</a:t>
            </a:r>
            <a: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600" dirty="0" smtClean="0"/>
              <a:t>предлагает полный набор возможностей, необходимых потребителю для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	ежедневной работы. 3 типа замеров по Пифагору, определение Мин/Макс 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	значения, постоянное сканирование, расчет площади и объема – все 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	функции, необходимые для работы. Кроме того, функция непрямого 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	измерения площади избавляет от необходимости карабкаться на стремянку 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	или обращаться к посторонней помощи. </a:t>
            </a:r>
            <a:r>
              <a:rPr lang="en-US" sz="1600" dirty="0" smtClean="0"/>
              <a:t> </a:t>
            </a:r>
            <a:r>
              <a:rPr lang="ru-RU" sz="1600" dirty="0" smtClean="0"/>
              <a:t>После завершения замеров, вы 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	сможете посмотреть последние двадцать результатов благодаря функции 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	памяти</a:t>
            </a:r>
            <a:r>
              <a:rPr lang="en-US" sz="1600" dirty="0" smtClean="0"/>
              <a:t>. </a:t>
            </a:r>
            <a:r>
              <a:rPr lang="ru-RU" sz="1600" dirty="0" smtClean="0"/>
              <a:t>Таймер и угловая скоба позволяют проводить замеры 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	труднодоступных поверхностей.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5449" y="188640"/>
            <a:ext cx="8751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LMG 50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84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 txBox="1">
            <a:spLocks/>
          </p:cNvSpPr>
          <p:nvPr/>
        </p:nvSpPr>
        <p:spPr>
          <a:xfrm>
            <a:off x="2987675" y="188913"/>
            <a:ext cx="5832475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Calibri" pitchFamily="34" charset="0"/>
              </a:rPr>
              <a:t>Обзор рынка</a:t>
            </a:r>
            <a:r>
              <a:rPr lang="fr-FR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Calibri" pitchFamily="34" charset="0"/>
              </a:rPr>
              <a:t> - </a:t>
            </a:r>
            <a:r>
              <a:rPr lang="fr-FR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Calibri" pitchFamily="34" charset="0"/>
              </a:rPr>
              <a:t>Pro </a:t>
            </a:r>
            <a:r>
              <a:rPr lang="ru-RU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Calibri" pitchFamily="34" charset="0"/>
              </a:rPr>
              <a:t>сегмент</a:t>
            </a:r>
            <a:endParaRPr lang="fr-FR" sz="3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itchFamily="34" charset="-128"/>
              <a:cs typeface="Calibri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09273852"/>
              </p:ext>
            </p:extLst>
          </p:nvPr>
        </p:nvGraphicFramePr>
        <p:xfrm>
          <a:off x="89928" y="1052736"/>
          <a:ext cx="9003103" cy="5256584"/>
        </p:xfrm>
        <a:graphic>
          <a:graphicData uri="http://schemas.openxmlformats.org/presentationml/2006/ole">
            <p:oleObj spid="_x0000_s4169" name="Worksheet" r:id="rId3" imgW="11077643" imgH="6467543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13961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1089025"/>
            <a:ext cx="8893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Vs BOSCH </a:t>
            </a:r>
            <a:r>
              <a:rPr lang="fr-F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GLM </a:t>
            </a:r>
            <a:r>
              <a:rPr lang="fr-F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50</a:t>
            </a:r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4572000" y="1273175"/>
            <a:ext cx="0" cy="5180013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0" y="3662362"/>
            <a:ext cx="44100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Угловая скоба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1600" dirty="0"/>
              <a:t>3 </a:t>
            </a:r>
            <a:r>
              <a:rPr lang="ru-RU" sz="1600" dirty="0" smtClean="0"/>
              <a:t>метода замера по Пифагору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>
              <a:sym typeface="Wingdings" pitchFamily="2" charset="2"/>
            </a:endParaRPr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Поясная клипса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1600" dirty="0"/>
              <a:t>2</a:t>
            </a:r>
            <a:r>
              <a:rPr lang="en-US" sz="1600" dirty="0" smtClean="0"/>
              <a:t>0 </a:t>
            </a:r>
            <a:r>
              <a:rPr lang="ru-RU" sz="1600" dirty="0" smtClean="0"/>
              <a:t>замеров в памяти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1600" dirty="0" smtClean="0"/>
              <a:t>Min Max </a:t>
            </a:r>
            <a:r>
              <a:rPr lang="ru-RU" sz="1600" dirty="0" smtClean="0"/>
              <a:t>функция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Тонкий и удобный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Непрямые замеры площади</a:t>
            </a:r>
            <a:endParaRPr lang="en-US" sz="1600" dirty="0"/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4662488" y="3673475"/>
            <a:ext cx="448151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Нет угловой скобы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 smtClean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Только 1 метод замера по Пифагору</a:t>
            </a:r>
            <a:endParaRPr lang="en-US" sz="1600" dirty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>
              <a:sym typeface="Wingdings" pitchFamily="2" charset="2"/>
            </a:endParaRPr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Нет поясной клипсы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1600" dirty="0" smtClean="0"/>
              <a:t>5 </a:t>
            </a:r>
            <a:r>
              <a:rPr lang="ru-RU" sz="1600" dirty="0" smtClean="0"/>
              <a:t>замеров в памяти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Нет</a:t>
            </a:r>
            <a:r>
              <a:rPr lang="en-US" sz="1600" dirty="0" smtClean="0"/>
              <a:t> Min Max </a:t>
            </a:r>
            <a:r>
              <a:rPr lang="ru-RU" sz="1600" dirty="0" smtClean="0"/>
              <a:t>функции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Широкий и большой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Нет непрямых замеров площади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 smtClean="0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Как мы побеждаем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…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39943" name="AutoShape 2" descr="data:image/jpeg;base64,/9j/4AAQSkZJRgABAQAAAQABAAD/2wCEAAkGBhISERUUExQVFRUWFBwYFxgXGBQYGxUXFxcYFhYYFhcYGyYeFxklGhIVHy8iIycpLCwsFx8xNTAqNSYrLCkBCQoKDgwOGg8PGiwjHSUsKSwsNDUtKS4qKS8sLSksNSoqLiosLSwvLCopLCwsNS0pMSkpLCksLDQtLC4sLikqLf/AABEIAOoA1wMBIgACEQEDEQH/xAAcAAEAAgIDAQAAAAAAAAAAAAAABAYFBwIDCAH/xABJEAABAwEFAwkDCAYIBwAAAAABAAIRAwQFEiExQVFhBgcTIjJxgZGhQnKxFCNigrLB0fAVUmOSouEIM0N0s8Li8SVEU2Sjw9L/xAAaAQEAAgMBAAAAAAAAAAAAAAAABAUBAgMG/8QAMhEAAgECBAQEBQIHAAAAAAAAAAECAxEEEiExBUFRYRNxkbEUIoHR8DNCBjI0UnKh4f/aAAwDAQACEQMRAD8A3iiIgCIiAIiIAiIgCIiAIiIAiIgCIiAIiIAiIgCIiAIiIAiIgCIiAIiIAiIgCIiAIiIAiIgCIiAIiIAij2q30qQmpUYwb3ua34lQbTyqsdMS60UvquDz5MkoZSb2Msipds51bI2ejbVqccOEfxGfRVS+ede2PltGmyk06OHXeP3sv4Vqpwcsjkk+7Ozw1fw/EUJNdlc2+otqvSjTE1KtNg3ue1o8yVoK28q7ZWYWVa9RzSc2kwDtzAhYjM6z8firGGCzK+YpKvEMksuR376G/LVzhXdT7Vqpn3cT/sAr5YecS7azsLLVTxHQPxU5O4dIACeC8/PsR1BIn8/kKNaLE7bmD5H87lwq4edLV7Emhi6dbRb9D1aCi0Fze84dewkUaxdVs0wAZL6Q+gTq36J8M9d72O2MqsbUpuDmOEtcNCCo5LO5ERAEREAREQBERAEREAREQBFDvK96NnbjrVGU273ECeAGpPAKl31zshoPySx2m0wD1zTqU6feCW4nfuhAbAUW870pWem6rWe2mxokl3wA1J4DMrQF5c9F41jhZVo0GuIEtYeoDkSXOxOy2kCdywF9stLHtr2h7bYxzQfnKjySHgkQA8PbkMnDq+OSA2tefP5ZWkijQq1TsJNJgPcMReR4Aqu1OfO2PBwMoM1GbHkg8cT8iOI8Fr2zXLVtznGmylTpsdocDBTDzlidALzlqZJjLMwux11uZUdTL2ucww2q2S0/RdIBLdmYBaVvFJ6HObaV+Ryt9avXqOq1ahqPcZLn6nx0G7SBwC52GzdbIuDhrrkeIld1loF0iC1zTDmnVp2d4Ow7Vk7PYDIOQI0J09130T/Cc96KKl8r3/NBnlC04vT27o7LNUnJ+R3/AI7lLbS2yB9IkAeuo7l2Wq0U4hzDTeBkHQCY/VcDDvAyNoCxFM1KhlgJ9xs+b4MeYUNYCm5vNddki8XHa0aSSSk+rdvZa+qJlrawg6g7DlHiTAhRBXZGuI/Rkx46eq507pe7Mhve4l59JH8QUlt0N9pzj5NHkJP8SuMNTnRjkpRsu7PMcRxMMZUVTESV1/arer1v9WY02vCNAAdrj9w/FcujqOA6riJkZBoJ73Ri8ysxSpU2HqtAO8DP97teqVbWG5khvE5f7qT4FSf6kiu+Jo0v0oa99TCU6D3aCNhmBBGRBVy5G8qq1gc1rnY7M53XbGdLEc6jDrxI0Oe3NVeta8w9uYccJdGU+yZOukeIXAuJ7Ry46Ksq0/DllLmhW8WCkelgZX1V3m+vE1rus7yQ4hpZIIM9G51MGRwYFYlyO4REQBERAEREARV7ldy4s13sBqkuqO7FNsYnRtzMNbO0+EnJah5R86dttUhp+T0jlhpOzPB9QdbbswhAbe5RcvLHY5FSpiqD+zpw5/iJhn1iFq/lBzzWyrIszWUG7yMb473dUeDct6pNKzFxyBJ81IbdTh2iBwmT+fNAdjuWlvDsfT4nbcTWkHvgT6qzWO3i+6DrOKjrNbGCejxEU6w4j2m8dk6FV+zXdmIbOe2Y8dpX23WCpTqNtFJ2G00z0jM83AZlpGsQgMC/ktWa5zXsLXMJa4OygjUE6LI3XchIcwPAY4tFQhodABkRl3mARMLfFw1LFeNlp2x9GkS9gxl7Wy1zRhcHE6QRCoXKm8LJTtJFmBcwgSGDqtdtIJIAbpt3xKAprOTzWvIGYM4SRBIB2iTGwxJ14K02fklRZSLnV6WPAHMYHAzoSHGIacMwN8BYy9r5L6WIOpxRcGtEsa8zJMNHWcIkE56rDVb3JznJAZa02AOYalOOmpDL9rS16N3HIwd4G9ddG8GFocMwRksXdN8A1gA6cUtyzziRmMp6q+1GYKz2QQD12/WnFEbMQPmpE45qanz2ZGhLLVdPlujPULxa5uBwB2tkA6d+0ZefBcn2mfDadnidFAsFkxPEkiJOWXD71nqdzMD8OtQNxYSHOIEgCXEEB0kCN5jI5Kfh6l4XZW4qk1UtF6GJFcu0l3cJ9dPVcxZXnZHeZ9B+Kn1LUwd8So1S35w0b9saHNa1MbCDcea7EnD8Fq14xm7KL2bfTf0Sb15I+Mu79Yk90NHpn6rFXrQbQrseAC14wEbnRiac94kKVVvNpyMiBlOs5gzCwt9Wxz6RkzhIcDxZnlvykLhHFyqSWVafa+/n7E3EcIpYWlLPL5rKy0V7tLTe9ue2qfRixVgG1KBPVBhvBjusyPdP2V1V3U6rG9I2dCRJHWEg6bJlQ3VeuDvbHkQR9oroqVu0PpnLg4Bx+0VnFJZU+mhAwLeaSfPX68/U39zOAfo84QA3p34QNIAYDH1g5XpVbmyuj5PdtBuENL2moQIgdIcTdPolqtKgFoEREAREQBQ72vJtCk6o7OB1WiSXuPZY0AEkk5ZBTFX+U1cBriX9GGNyfAcWl+XVBBBdEAZHU5FAa6bdQrV3Wm3tcar5inUa4SBlkDlhAyDQTGpklV6+eSRBdVoUnNo+0IkMz7QnPDOu7XRXa6qtWYNV1rszzm54HSWd4LQC7IEDE9sg7HTkAQdgvqUW0ocGhhbBblmCII+IWQaEs1hABEnLUJ0Dhpgb3y4+Qgeq6b1vEU6r2gyGuc0He0O6p8s/rLHVr3G+e7MrAM1gHtPc7gDgHkyPUlcflLGA4WtE6wBn3nUquuvOq7ssji8x6CSo9c1CCXVT3MGEeZkn0QGwuau2Gqy8bAdHDpaXBzhs+uGFUuvaqj+0SspzTW3BfFMz27O9p+qZH2Aslyp5v7aw1q1N9Homl9SJ6wYCXaEATh2BAfeRNoawVW1DQY1wGJ9XGXYHOa17WNa0456sgkAZneqPXota8sBYS0kDJ9d2WU4T1Wpcd9WgVYY5rn54cQpADqnEfnOqMpMnSMs18baS5oLnGDsNVtNvgGAvd4oDupvc19MnHk9sY3sb7Q7NMZ6bCs3yiriaTxq0lp7nf6mjzVeYwZQBqOzSjaNX1TiI7gu+8rQTTd3T5GfuUyir0pJlfiJONeDRnLpvQCpJMDqz3YgSr78uY173OMYKOJ5DWRDX9kv7RJjIZAyCJkLTItsHJT/0rVexrDUe5jcwzG5zW9wmB4LahOLio8zFdShNz5aGQrXpJz1M+q77JdlprRgY4NLoxO6rZOKSSdnzb5P0VIua+hZ6bYFEVMyXlpqVM4LQBlhiBtO3xhWzlHILXOe+SSQ92EEucXE9HT1MuJznVJQg5OWXXudaeKxEKUaSqNJLRLTnflq9fM+2q7G02F1SuwvwgimzMy4TBIygAjMGNduRwtWSCNSQR5grtque8l2DCDtdFNo4AHOI2QoznsHaqSd1Mf5nfcsutFK1zj4E5O9vU7HUoLS9zWgA6kHWN3cVYObfktTt9uwVC80gDVfhBAcG4GhmI6SSNNkjLVQuS/Jm0W6phstAQCA6rUlwZxc92QP0QCeC9BcjeR1O76OBrjUqOg1KhyLiNAB7LBJgcdpKj1K2dWsSKOH8N3bM+1oAAGQGQA2L6iLgSgiIgCIiA4vdAJ3Ba4fe4qk1K7g1xJDcTHHDEA4KQcG5TGIuMxpELZKwF7ckrNUl5pyeDngZ6kNBgHbkEBrmy2dxq2o0atSoKtIl5c1rBiZEQ1uUQY8ApfKZ9oNOzkEw+zgu97b6OCn2Lk8bKX07OK1R9ckOqVScFGmQRkYDSetMDMmJiFZqVtszmtbiYcIgZjTQegCJC552vdr2VXNdM67tm3eo7LUCM3Bves3zg26nUvCuacYGkNBGnUAaSO8tJVIfXQGeZaaE9aq76rfvK5OvGxj+zrP957W/BVoVl20Gl8xlG0rALlzXnHegeAQGUajszMAjCJMDa8Kdyt52HVhUoUwWUziY45F9QZtdBPVptIn9Y56hRuRDDZLDabYQS+o3o6IAJLsJkkAZwX4B9UrXtai5phwIO4gg+qyCSLRSc/Nrmtg5NIJLo6sl2gnVfRe9RoDW4WxtDRJ4k6qTTFOnQILiKlSJAMw3tCQDByjI7T9FdFlsrXmGU3v4kwPGB96JX2MN23F3OfUqgucXYc8yT3epCy9uaejdvhcrFZ6bBm3PbhMA+LpMKRaKjHMc0Ux2TtJJIzHqFOhBxg0V06kZ1EV4uJMDM8M1k7NRcxsOLWbesZP7oz9V0MslU6DCPBoUujyce4T8Br4mAoKn4erdvP8A6Wqw8qytGLl5XfscXWymNr6nAdRvpmfFKdsfpTa1g+i0epK5GytpkDDnMS7UZTp4FdzqL4GPLLs7XTEENGmm2NVKVJyV5Mr5V1B5YR1/ORFdZnEySXOOQGZJJ0A26raHIbmSc/DWt0sZqKIye4ftCOwPojrcWq383HNqyyNbXrtDrSW5A5igCOy3e/e7wGWZv6jzy3+Uk081vn3I9gu+nRptp0mNpsaIDWgADwCkIi1OgREQBERAEREAREQFe5V8mqlpoubZ67rO86kZteNrXDUTvb6rT17cmr3sxLPk9SsfZfSb0je/qy4dxAXoJEB5Rqchr0fIFitOepNJw+IC+M5rr2OlireIaPi5er4RAeXLNzN3u7/lI96pRH/slW25OYa0QDaXMiZ6Km6AeD6kSB7oPet7IgNYVebO3VIb8os9mptGFjaVN9UtaNAMZY0ZcFrvlnzbNsdqAqValcVGB2N3VlxJaQYmIw5Zr0mqHzvXL0tkbXDC80HS4CZNJxGOCM5BDT3ByytGayV1vY0o+76QjqN8RJ8zmVyqmGQIHouLawIZhOLWTw7tmeXguFqdsU6m1JXSK2snDRs5We53vLdBiEtmSSNZDGgujjEL7bbNTpMBDyapfGEhohsGSWgkjOImNTkuqveFZ4hz3EREDqiAIEhuug1UXoMiQM4yW7UmcouMGnYstibSicOca5EnxK7at4NaJgNG95VHstrqiYe5oIkxuG6dClKuC7SXb3uJ8ydPJecWAbd5S0/2e/fH4Rgo06evS6SX55FhvC9OkcDTJmCC4DCI4GPh5rIchrubWvGzU3CQaocRsOAGpB/c25qsstJJg6bm5Z7M9oVr5ubR0d52QnbUwyJiXsc0CSNcwrGKyQUE20up5utN1qsq0kk30PRyIiGoREQBERAEREAREQBERAEREAREQBERAF8c0EQdCvqICi8p+bGxPp1KtNhovaxzuoYa4gEjE0ggDuhabFnEyRP53L0XymtQp2O0POQbRefHCQB5kBefqFKW+Ci4mpP+WMmj0PBMJQqZpVIJ2atdHV0A0jJdd32WQZ2EhTKohxX26mZVPfK14XJqtJdiR/FFKHwsJW2enoyqV6OCoRsDvQ/7keC6qNlzIAzmJJy4d2+eKzl9XcXOxDXQjf3cfxUay6w4ZjwI79qtalPK7PbkeLpVcyTWr2a5kUN2GTA0nTx2iVMuq2OoV6NUZ9HVY8xPsvDoPGAQpNSztIict0x3wRls4LH1aBB+45QN8zmuDi1qSFNPTmesWmV9WH5H27prDZqmpdQZPvBoa7+IFZham4REQBERAEREAREQBERAEREAREQBERAEREBX+XdzVbVYatGiRjOEwcsQa4OLZ2ThWkWUH0yWPaWuaYIIIII1BB0K9HLGXrycs1pzrUmvI9rMOjdiaQ6OEqPVo59VuXPDeJLCpwnG8d9NzQFSpmXHISpd3UC2nnkXEk+Kp14Wmo2q8B7pDnN1/VcRp4Lp/SVba9zhuk/cumDpqg3N6tnHjHEJY9RpxWWKd+7LNeNvpgkAzvjZ46LhZLXTeRiAO4nIjucNFi6Lw9u5Rqbi10KwWLls0mjzksDF6xbUupZ7VdkCWHENxyPnofzmsHXfMjcds9XPCfQrKXVbtWyDGwHsnXwylYy8/wCsfxE+n+hbVIQyeJDS+hpTqz8R0qmttbm+OaC1Y7rpD9R9RnlULh6PCui1zzHVR8irNmcNpPDtU6Z07wVsZQSzCIiAIiIAiIgCIiAIiIAiIgCIiAIiIAiIgCIiA8l8pqeG22lu60VR5VHBRTRU/lk2LytY/wC6q/4rlGcMlgHK7hBhdttpwQV1WQZqReGiyDouR8VHD85OcPvXfeR654s/+/xUS5j86e4/b/mpt4Nl7eI+/wDmpsP6d+f2Kuppi1/j9zbHMPWBpWpo/wCox3i5jgfDqLai1PzEUIFqOIZ9EC2ZII6Q4vdOKB7pW2FCtbcs009UEREMhERAEREAREQBERAEREAREQBERAEREAQohQHlTl0P+J2v+9Vf8RyiO0Uzl8IvO1/3mp6vJUGckB2WXVSLcOquiynNS7UOqgMVdJ+e8D9oLI3gesOA+J/0rpuyxgPL858Iz3eiWyqBicdJy8MvuPmpV8uHs+bK+2fF3X7V+e5tTmG7dr92l8ai28tM/wBHisajrc85f1LR3TXPmtzKKWAREQBERAEREAREQBERAEREAREQBERAEREAQoiA8u84FL/ilr3dO6PP8ZWJOis3LSwj9J2wEyDXJ90uh3wcFibTdkdmfj/P86rq6btdHBVldxkQ7Jqp1ZuKANq6rLY3zp6gfFZZtmwNk6x5d35/mp0pTlYVa0YRcjGvcKVMmdBrxWDvCuDEGQNInC0xpJ7VTfGTeOqnXxVkspgtzOJ2Mw3C3PrHd6nYsbeLpgzIIgHDgBG6lT9lnHb5rpiZLMoLZHDBQeR1Jby1Ny/0c6PzNsdvq02/uscf863EtX/0fbIW3fVcR27SY7m06Y+MraCjIntWCIiGAiIgCIiAIiIAiIgCIiAIiIAiIgCIiAIiIDzxzu03Ub1rVmZtPR9IOPRMgndltWEoXvSqNHWg7jl66LYXPbyfq03tt9FuJmAU7Q2JAAJwPPDrYSdkDYStVNsVnrtPRu6Jx9g6TwH4HwWFXlSeux3+DhiUsjtPptfyb0+m5aLvp7Rovl61Q1pJ0+Kq1j5P2mm7JwcODo+MLI225K7m6HTa4fiu8cdC11b1I0+DYi+Vxl6Mq9a+IqOeGMc7RpeMQaBta05TO8Fcrus1W1VZJJJzc85wOP3BZSz8io69eq1jRrB+LnQB6qZdzTa6zLDYGQHugvzzHtPJ1wAZknM6cDAdfxHanq+vJFnHBKglLEfKuUf3Pt2Xdm9eZ6m0Xa3AIYatTCf1g12Au4y5jld1BuO52WWz0rPT7FJgYN5gZk8SZJ4lTlIirKxBqTzycnzCIiyaBERAEREAREQBERAEREAREQBERAEREAREQHGpTDgQQCCIIOYIORBG0LT/AC35iQ9zqt3lrJzNB5hs/snez7py3EDJbiRAeVDyHvuyvj5NaY/Zg1W/+MuCyr7svNzI6C14iNOhqg/ZXpZFrlXQ6qtUirKTX1Z5hurmeve2vBqsdRZOb7Q6CBwpyXz4AcQt6cg+bqzXXSIpy+q4fOVnABzuAHsMn2R4kq1IspWObbbuwiIsmAiIgCIiAIiIAiIgCIiAIiIAiIgCIiAIiIAiIgCIiAIiIAiIgCIiAIiIAiIgCIiA/9k="/>
          <p:cNvSpPr>
            <a:spLocks noChangeAspect="1" noChangeArrowheads="1"/>
          </p:cNvSpPr>
          <p:nvPr/>
        </p:nvSpPr>
        <p:spPr bwMode="auto">
          <a:xfrm>
            <a:off x="63500" y="-1079500"/>
            <a:ext cx="20478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00" r="23499"/>
          <a:stretch/>
        </p:blipFill>
        <p:spPr>
          <a:xfrm>
            <a:off x="6327180" y="1274615"/>
            <a:ext cx="1152128" cy="217382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601" y="1556792"/>
            <a:ext cx="2022872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827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withGroup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 build="p"/>
      <p:bldP spid="10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1089025"/>
            <a:ext cx="8893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Vs </a:t>
            </a:r>
            <a:r>
              <a:rPr lang="fr-FR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Makita</a:t>
            </a:r>
            <a:r>
              <a:rPr lang="fr-F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LD 050 P</a:t>
            </a:r>
            <a:endParaRPr lang="fr-FR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4572000" y="1273175"/>
            <a:ext cx="0" cy="5180013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0" y="3356992"/>
            <a:ext cx="44100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AutoNum type="arabicPeriod"/>
            </a:pPr>
            <a:r>
              <a:rPr lang="en-US" sz="1600" dirty="0" smtClean="0"/>
              <a:t>+/- 1,5</a:t>
            </a:r>
            <a:r>
              <a:rPr lang="ru-RU" sz="1600" dirty="0" smtClean="0"/>
              <a:t>мм точность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Угловая скоба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1600" dirty="0"/>
              <a:t>3 </a:t>
            </a:r>
            <a:r>
              <a:rPr lang="ru-RU" sz="1600" dirty="0" smtClean="0"/>
              <a:t>метода замера по Пифагору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>
              <a:sym typeface="Wingdings" pitchFamily="2" charset="2"/>
            </a:endParaRPr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Поясная клипса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1600" dirty="0"/>
              <a:t>2</a:t>
            </a:r>
            <a:r>
              <a:rPr lang="en-US" sz="1600" dirty="0" smtClean="0"/>
              <a:t>0 </a:t>
            </a:r>
            <a:r>
              <a:rPr lang="ru-RU" sz="1600" dirty="0" smtClean="0"/>
              <a:t>замеров в памяти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Тонкий и удобный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1600" dirty="0" smtClean="0"/>
              <a:t>3 </a:t>
            </a:r>
            <a:r>
              <a:rPr lang="ru-RU" sz="1600" dirty="0" smtClean="0"/>
              <a:t>линии дисплея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 smtClean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Непрямое измерение площади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Эргономичное и интуитивное управление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1600" dirty="0"/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4662488" y="3368105"/>
            <a:ext cx="4481512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AutoNum type="arabicPeriod"/>
            </a:pPr>
            <a:r>
              <a:rPr lang="en-US" sz="1600" dirty="0" smtClean="0"/>
              <a:t>+/- 2</a:t>
            </a:r>
            <a:r>
              <a:rPr lang="ru-RU" sz="1600" dirty="0" smtClean="0"/>
              <a:t>мм</a:t>
            </a:r>
            <a:r>
              <a:rPr lang="en-US" sz="1600" dirty="0" smtClean="0"/>
              <a:t> </a:t>
            </a:r>
            <a:r>
              <a:rPr lang="ru-RU" sz="1600" dirty="0" smtClean="0"/>
              <a:t>точность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Нет угловой скобы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 smtClean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Только</a:t>
            </a:r>
            <a:r>
              <a:rPr lang="en-US" sz="1600" dirty="0" smtClean="0"/>
              <a:t> 2 </a:t>
            </a:r>
            <a:r>
              <a:rPr lang="ru-RU" sz="1600" dirty="0" smtClean="0"/>
              <a:t>метода замера по Пифагору</a:t>
            </a:r>
            <a:endParaRPr lang="en-US" sz="1600" dirty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>
              <a:sym typeface="Wingdings" pitchFamily="2" charset="2"/>
            </a:endParaRPr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Нет поясной клипсы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Только </a:t>
            </a:r>
            <a:r>
              <a:rPr lang="en-US" sz="1600" dirty="0" smtClean="0"/>
              <a:t>5 </a:t>
            </a:r>
            <a:r>
              <a:rPr lang="ru-RU" sz="1600" dirty="0" smtClean="0"/>
              <a:t>замеров в памяти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Большой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 smtClean="0"/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1600" dirty="0" smtClean="0"/>
              <a:t>2 </a:t>
            </a:r>
            <a:r>
              <a:rPr lang="ru-RU" sz="1600" dirty="0" smtClean="0"/>
              <a:t>линии дисплея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Нет непрямого измерения площади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Одна кнопка для всех режимов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1600" dirty="0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Как мы побеждаем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…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39943" name="AutoShape 2" descr="data:image/jpeg;base64,/9j/4AAQSkZJRgABAQAAAQABAAD/2wCEAAkGBhISERUUExQVFRUWFBwYFxgXGBQYGxUXFxcYFhYYFhcYGyYeFxklGhIVHy8iIycpLCwsFx8xNTAqNSYrLCkBCQoKDgwOGg8PGiwjHSUsKSwsNDUtKS4qKS8sLSksNSoqLiosLSwvLCopLCwsNS0pMSkpLCksLDQtLC4sLikqLf/AABEIAOoA1wMBIgACEQEDEQH/xAAcAAEAAgIDAQAAAAAAAAAAAAAABAYFBwIDCAH/xABJEAABAwEFAwkDCAYIBwAAAAABAAIRAwQFEiExQVFhBgcTIjJxgZGhQnKxFCNigrLB0fAVUmOSouEIM0N0s8Li8SVEU2Sjw9L/xAAaAQEAAgMBAAAAAAAAAAAAAAAABAUBAgMG/8QAMhEAAgECBAQEBQIHAAAAAAAAAAECAxEEEiExBUFRYRNxkbEUIoHR8DNCBjI0UnKh4f/aAAwDAQACEQMRAD8A3iiIgCIiAIiIAiIgCIiAIiIAiIgCIiAIiIAiIgCIiAIiIAiIgCIiAIiIAiIgCIiAIiIAiIgCIiAIiIAij2q30qQmpUYwb3ua34lQbTyqsdMS60UvquDz5MkoZSb2Msipds51bI2ejbVqccOEfxGfRVS+ede2PltGmyk06OHXeP3sv4Vqpwcsjkk+7Ozw1fw/EUJNdlc2+otqvSjTE1KtNg3ue1o8yVoK28q7ZWYWVa9RzSc2kwDtzAhYjM6z8firGGCzK+YpKvEMksuR376G/LVzhXdT7Vqpn3cT/sAr5YecS7azsLLVTxHQPxU5O4dIACeC8/PsR1BIn8/kKNaLE7bmD5H87lwq4edLV7Emhi6dbRb9D1aCi0Fze84dewkUaxdVs0wAZL6Q+gTq36J8M9d72O2MqsbUpuDmOEtcNCCo5LO5ERAEREAREQBERAEREAREQBFDvK96NnbjrVGU273ECeAGpPAKl31zshoPySx2m0wD1zTqU6feCW4nfuhAbAUW870pWem6rWe2mxokl3wA1J4DMrQF5c9F41jhZVo0GuIEtYeoDkSXOxOy2kCdywF9stLHtr2h7bYxzQfnKjySHgkQA8PbkMnDq+OSA2tefP5ZWkijQq1TsJNJgPcMReR4Aqu1OfO2PBwMoM1GbHkg8cT8iOI8Fr2zXLVtznGmylTpsdocDBTDzlidALzlqZJjLMwux11uZUdTL2ucww2q2S0/RdIBLdmYBaVvFJ6HObaV+Ryt9avXqOq1ahqPcZLn6nx0G7SBwC52GzdbIuDhrrkeIld1loF0iC1zTDmnVp2d4Ow7Vk7PYDIOQI0J09130T/Cc96KKl8r3/NBnlC04vT27o7LNUnJ+R3/AI7lLbS2yB9IkAeuo7l2Wq0U4hzDTeBkHQCY/VcDDvAyNoCxFM1KhlgJ9xs+b4MeYUNYCm5vNddki8XHa0aSSSk+rdvZa+qJlrawg6g7DlHiTAhRBXZGuI/Rkx46eq507pe7Mhve4l59JH8QUlt0N9pzj5NHkJP8SuMNTnRjkpRsu7PMcRxMMZUVTESV1/arer1v9WY02vCNAAdrj9w/FcujqOA6riJkZBoJ73Ri8ysxSpU2HqtAO8DP97teqVbWG5khvE5f7qT4FSf6kiu+Jo0v0oa99TCU6D3aCNhmBBGRBVy5G8qq1gc1rnY7M53XbGdLEc6jDrxI0Oe3NVeta8w9uYccJdGU+yZOukeIXAuJ7Ry46Ksq0/DllLmhW8WCkelgZX1V3m+vE1rus7yQ4hpZIIM9G51MGRwYFYlyO4REQBERAEREARV7ldy4s13sBqkuqO7FNsYnRtzMNbO0+EnJah5R86dttUhp+T0jlhpOzPB9QdbbswhAbe5RcvLHY5FSpiqD+zpw5/iJhn1iFq/lBzzWyrIszWUG7yMb473dUeDct6pNKzFxyBJ81IbdTh2iBwmT+fNAdjuWlvDsfT4nbcTWkHvgT6qzWO3i+6DrOKjrNbGCejxEU6w4j2m8dk6FV+zXdmIbOe2Y8dpX23WCpTqNtFJ2G00z0jM83AZlpGsQgMC/ktWa5zXsLXMJa4OygjUE6LI3XchIcwPAY4tFQhodABkRl3mARMLfFw1LFeNlp2x9GkS9gxl7Wy1zRhcHE6QRCoXKm8LJTtJFmBcwgSGDqtdtIJIAbpt3xKAprOTzWvIGYM4SRBIB2iTGwxJ14K02fklRZSLnV6WPAHMYHAzoSHGIacMwN8BYy9r5L6WIOpxRcGtEsa8zJMNHWcIkE56rDVb3JznJAZa02AOYalOOmpDL9rS16N3HIwd4G9ddG8GFocMwRksXdN8A1gA6cUtyzziRmMp6q+1GYKz2QQD12/WnFEbMQPmpE45qanz2ZGhLLVdPlujPULxa5uBwB2tkA6d+0ZefBcn2mfDadnidFAsFkxPEkiJOWXD71nqdzMD8OtQNxYSHOIEgCXEEB0kCN5jI5Kfh6l4XZW4qk1UtF6GJFcu0l3cJ9dPVcxZXnZHeZ9B+Kn1LUwd8So1S35w0b9saHNa1MbCDcea7EnD8Fq14xm7KL2bfTf0Sb15I+Mu79Yk90NHpn6rFXrQbQrseAC14wEbnRiac94kKVVvNpyMiBlOs5gzCwt9Wxz6RkzhIcDxZnlvykLhHFyqSWVafa+/n7E3EcIpYWlLPL5rKy0V7tLTe9ue2qfRixVgG1KBPVBhvBjusyPdP2V1V3U6rG9I2dCRJHWEg6bJlQ3VeuDvbHkQR9oroqVu0PpnLg4Bx+0VnFJZU+mhAwLeaSfPX68/U39zOAfo84QA3p34QNIAYDH1g5XpVbmyuj5PdtBuENL2moQIgdIcTdPolqtKgFoEREAREQBQ72vJtCk6o7OB1WiSXuPZY0AEkk5ZBTFX+U1cBriX9GGNyfAcWl+XVBBBdEAZHU5FAa6bdQrV3Wm3tcar5inUa4SBlkDlhAyDQTGpklV6+eSRBdVoUnNo+0IkMz7QnPDOu7XRXa6qtWYNV1rszzm54HSWd4LQC7IEDE9sg7HTkAQdgvqUW0ocGhhbBblmCII+IWQaEs1hABEnLUJ0Dhpgb3y4+Qgeq6b1vEU6r2gyGuc0He0O6p8s/rLHVr3G+e7MrAM1gHtPc7gDgHkyPUlcflLGA4WtE6wBn3nUquuvOq7ssji8x6CSo9c1CCXVT3MGEeZkn0QGwuau2Gqy8bAdHDpaXBzhs+uGFUuvaqj+0SspzTW3BfFMz27O9p+qZH2Aslyp5v7aw1q1N9Homl9SJ6wYCXaEATh2BAfeRNoawVW1DQY1wGJ9XGXYHOa17WNa0456sgkAZneqPXota8sBYS0kDJ9d2WU4T1Wpcd9WgVYY5rn54cQpADqnEfnOqMpMnSMs18baS5oLnGDsNVtNvgGAvd4oDupvc19MnHk9sY3sb7Q7NMZ6bCs3yiriaTxq0lp7nf6mjzVeYwZQBqOzSjaNX1TiI7gu+8rQTTd3T5GfuUyir0pJlfiJONeDRnLpvQCpJMDqz3YgSr78uY173OMYKOJ5DWRDX9kv7RJjIZAyCJkLTItsHJT/0rVexrDUe5jcwzG5zW9wmB4LahOLio8zFdShNz5aGQrXpJz1M+q77JdlprRgY4NLoxO6rZOKSSdnzb5P0VIua+hZ6bYFEVMyXlpqVM4LQBlhiBtO3xhWzlHILXOe+SSQ92EEucXE9HT1MuJznVJQg5OWXXudaeKxEKUaSqNJLRLTnflq9fM+2q7G02F1SuwvwgimzMy4TBIygAjMGNduRwtWSCNSQR5grtque8l2DCDtdFNo4AHOI2QoznsHaqSd1Mf5nfcsutFK1zj4E5O9vU7HUoLS9zWgA6kHWN3cVYObfktTt9uwVC80gDVfhBAcG4GhmI6SSNNkjLVQuS/Jm0W6phstAQCA6rUlwZxc92QP0QCeC9BcjeR1O76OBrjUqOg1KhyLiNAB7LBJgcdpKj1K2dWsSKOH8N3bM+1oAAGQGQA2L6iLgSgiIgCIiA4vdAJ3Ba4fe4qk1K7g1xJDcTHHDEA4KQcG5TGIuMxpELZKwF7ckrNUl5pyeDngZ6kNBgHbkEBrmy2dxq2o0atSoKtIl5c1rBiZEQ1uUQY8ApfKZ9oNOzkEw+zgu97b6OCn2Lk8bKX07OK1R9ckOqVScFGmQRkYDSetMDMmJiFZqVtszmtbiYcIgZjTQegCJC552vdr2VXNdM67tm3eo7LUCM3Bves3zg26nUvCuacYGkNBGnUAaSO8tJVIfXQGeZaaE9aq76rfvK5OvGxj+zrP957W/BVoVl20Gl8xlG0rALlzXnHegeAQGUajszMAjCJMDa8Kdyt52HVhUoUwWUziY45F9QZtdBPVptIn9Y56hRuRDDZLDabYQS+o3o6IAJLsJkkAZwX4B9UrXtai5phwIO4gg+qyCSLRSc/Nrmtg5NIJLo6sl2gnVfRe9RoDW4WxtDRJ4k6qTTFOnQILiKlSJAMw3tCQDByjI7T9FdFlsrXmGU3v4kwPGB96JX2MN23F3OfUqgucXYc8yT3epCy9uaejdvhcrFZ6bBm3PbhMA+LpMKRaKjHMc0Ux2TtJJIzHqFOhBxg0V06kZ1EV4uJMDM8M1k7NRcxsOLWbesZP7oz9V0MslU6DCPBoUujyce4T8Br4mAoKn4erdvP8A6Wqw8qytGLl5XfscXWymNr6nAdRvpmfFKdsfpTa1g+i0epK5GytpkDDnMS7UZTp4FdzqL4GPLLs7XTEENGmm2NVKVJyV5Mr5V1B5YR1/ORFdZnEySXOOQGZJJ0A26raHIbmSc/DWt0sZqKIye4ftCOwPojrcWq383HNqyyNbXrtDrSW5A5igCOy3e/e7wGWZv6jzy3+Uk081vn3I9gu+nRptp0mNpsaIDWgADwCkIi1OgREQBERAEREAREQFe5V8mqlpoubZ67rO86kZteNrXDUTvb6rT17cmr3sxLPk9SsfZfSb0je/qy4dxAXoJEB5Rqchr0fIFitOepNJw+IC+M5rr2OlireIaPi5er4RAeXLNzN3u7/lI96pRH/slW25OYa0QDaXMiZ6Km6AeD6kSB7oPet7IgNYVebO3VIb8os9mptGFjaVN9UtaNAMZY0ZcFrvlnzbNsdqAqValcVGB2N3VlxJaQYmIw5Zr0mqHzvXL0tkbXDC80HS4CZNJxGOCM5BDT3ByytGayV1vY0o+76QjqN8RJ8zmVyqmGQIHouLawIZhOLWTw7tmeXguFqdsU6m1JXSK2snDRs5We53vLdBiEtmSSNZDGgujjEL7bbNTpMBDyapfGEhohsGSWgkjOImNTkuqveFZ4hz3EREDqiAIEhuug1UXoMiQM4yW7UmcouMGnYstibSicOca5EnxK7at4NaJgNG95VHstrqiYe5oIkxuG6dClKuC7SXb3uJ8ydPJecWAbd5S0/2e/fH4Rgo06evS6SX55FhvC9OkcDTJmCC4DCI4GPh5rIchrubWvGzU3CQaocRsOAGpB/c25qsstJJg6bm5Z7M9oVr5ubR0d52QnbUwyJiXsc0CSNcwrGKyQUE20up5utN1qsq0kk30PRyIiGoREQBERAEREAREQBERAEREAREQBERAF8c0EQdCvqICi8p+bGxPp1KtNhovaxzuoYa4gEjE0ggDuhabFnEyRP53L0XymtQp2O0POQbRefHCQB5kBefqFKW+Ci4mpP+WMmj0PBMJQqZpVIJ2atdHV0A0jJdd32WQZ2EhTKohxX26mZVPfK14XJqtJdiR/FFKHwsJW2enoyqV6OCoRsDvQ/7keC6qNlzIAzmJJy4d2+eKzl9XcXOxDXQjf3cfxUay6w4ZjwI79qtalPK7PbkeLpVcyTWr2a5kUN2GTA0nTx2iVMuq2OoV6NUZ9HVY8xPsvDoPGAQpNSztIict0x3wRls4LH1aBB+45QN8zmuDi1qSFNPTmesWmV9WH5H27prDZqmpdQZPvBoa7+IFZham4REQBERAEREAREQBERAEREAREQBERAEREBX+XdzVbVYatGiRjOEwcsQa4OLZ2ThWkWUH0yWPaWuaYIIIII1BB0K9HLGXrycs1pzrUmvI9rMOjdiaQ6OEqPVo59VuXPDeJLCpwnG8d9NzQFSpmXHISpd3UC2nnkXEk+Kp14Wmo2q8B7pDnN1/VcRp4Lp/SVba9zhuk/cumDpqg3N6tnHjHEJY9RpxWWKd+7LNeNvpgkAzvjZ46LhZLXTeRiAO4nIjucNFi6Lw9u5Rqbi10KwWLls0mjzksDF6xbUupZ7VdkCWHENxyPnofzmsHXfMjcds9XPCfQrKXVbtWyDGwHsnXwylYy8/wCsfxE+n+hbVIQyeJDS+hpTqz8R0qmttbm+OaC1Y7rpD9R9RnlULh6PCui1zzHVR8irNmcNpPDtU6Z07wVsZQSzCIiAIiIAiIgCIiAIiIAiIgCIiAIiIAiIgCIiA8l8pqeG22lu60VR5VHBRTRU/lk2LytY/wC6q/4rlGcMlgHK7hBhdttpwQV1WQZqReGiyDouR8VHD85OcPvXfeR654s/+/xUS5j86e4/b/mpt4Nl7eI+/wDmpsP6d+f2Kuppi1/j9zbHMPWBpWpo/wCox3i5jgfDqLai1PzEUIFqOIZ9EC2ZII6Q4vdOKB7pW2FCtbcs009UEREMhERAEREAREQBERAEREAREQBERAEREAQohQHlTl0P+J2v+9Vf8RyiO0Uzl8IvO1/3mp6vJUGckB2WXVSLcOquiynNS7UOqgMVdJ+e8D9oLI3gesOA+J/0rpuyxgPL858Iz3eiWyqBicdJy8MvuPmpV8uHs+bK+2fF3X7V+e5tTmG7dr92l8ai28tM/wBHisajrc85f1LR3TXPmtzKKWAREQBERAEREAREQBERAEREAREQBERAEREAQoiA8u84FL/ilr3dO6PP8ZWJOis3LSwj9J2wEyDXJ90uh3wcFibTdkdmfj/P86rq6btdHBVldxkQ7Jqp1ZuKANq6rLY3zp6gfFZZtmwNk6x5d35/mp0pTlYVa0YRcjGvcKVMmdBrxWDvCuDEGQNInC0xpJ7VTfGTeOqnXxVkspgtzOJ2Mw3C3PrHd6nYsbeLpgzIIgHDgBG6lT9lnHb5rpiZLMoLZHDBQeR1Jby1Ny/0c6PzNsdvq02/uscf863EtX/0fbIW3fVcR27SY7m06Y+MraCjIntWCIiGAiIgCIiAIiIAiIgCIiAIiIAiIgCIiAIiIDzxzu03Ub1rVmZtPR9IOPRMgndltWEoXvSqNHWg7jl66LYXPbyfq03tt9FuJmAU7Q2JAAJwPPDrYSdkDYStVNsVnrtPRu6Jx9g6TwH4HwWFXlSeux3+DhiUsjtPptfyb0+m5aLvp7Rovl61Q1pJ0+Kq1j5P2mm7JwcODo+MLI225K7m6HTa4fiu8cdC11b1I0+DYi+Vxl6Mq9a+IqOeGMc7RpeMQaBta05TO8Fcrus1W1VZJJJzc85wOP3BZSz8io69eq1jRrB+LnQB6qZdzTa6zLDYGQHugvzzHtPJ1wAZknM6cDAdfxHanq+vJFnHBKglLEfKuUf3Pt2Xdm9eZ6m0Xa3AIYatTCf1g12Au4y5jld1BuO52WWz0rPT7FJgYN5gZk8SZJ4lTlIirKxBqTzycnzCIiyaBERAEREAREQBERAEREAREQBERAEREAREQHGpTDgQQCCIIOYIORBG0LT/AC35iQ9zqt3lrJzNB5hs/snez7py3EDJbiRAeVDyHvuyvj5NaY/Zg1W/+MuCyr7svNzI6C14iNOhqg/ZXpZFrlXQ6qtUirKTX1Z5hurmeve2vBqsdRZOb7Q6CBwpyXz4AcQt6cg+bqzXXSIpy+q4fOVnABzuAHsMn2R4kq1IspWObbbuwiIsmAiIgCIiAIiIAiIgCIiAIiIAiIgCIiAIiIAiIgCIiAIiIAiIgCIiAIiIAiIgCIiA/9k="/>
          <p:cNvSpPr>
            <a:spLocks noChangeAspect="1" noChangeArrowheads="1"/>
          </p:cNvSpPr>
          <p:nvPr/>
        </p:nvSpPr>
        <p:spPr bwMode="auto">
          <a:xfrm>
            <a:off x="63500" y="-1079500"/>
            <a:ext cx="20478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2" name="Image 11" descr="http://www.makita-groupe.fr/images/200_200/LD050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00" r="21500" b="1500"/>
          <a:stretch/>
        </p:blipFill>
        <p:spPr bwMode="auto">
          <a:xfrm>
            <a:off x="6156176" y="1364455"/>
            <a:ext cx="1152128" cy="20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601" y="1364455"/>
            <a:ext cx="2022872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367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 build="p"/>
      <p:bldP spid="10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1089025"/>
            <a:ext cx="8893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Vs </a:t>
            </a:r>
            <a:r>
              <a:rPr lang="fr-FR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Leica</a:t>
            </a:r>
            <a:r>
              <a:rPr lang="fr-F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Disto</a:t>
            </a:r>
            <a:r>
              <a:rPr lang="fr-F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D2</a:t>
            </a:r>
            <a:endParaRPr lang="fr-FR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4572000" y="1273175"/>
            <a:ext cx="0" cy="5180013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0" y="3928988"/>
            <a:ext cx="44100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AutoNum type="arabicPeriod"/>
            </a:pPr>
            <a:r>
              <a:rPr lang="en-US" sz="1600" dirty="0" smtClean="0"/>
              <a:t>3 </a:t>
            </a:r>
            <a:r>
              <a:rPr lang="ru-RU" sz="1600" dirty="0" smtClean="0"/>
              <a:t>метода замера по Пифагору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>
              <a:sym typeface="Wingdings" pitchFamily="2" charset="2"/>
            </a:endParaRPr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Поясная клипса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 smtClean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Непрямой замер площади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Эргономичное и интуитивное управление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 smtClean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Тонкий и компактный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1600" dirty="0"/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4662488" y="3940101"/>
            <a:ext cx="4481512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Только </a:t>
            </a:r>
            <a:r>
              <a:rPr lang="en-US" sz="1600" dirty="0" smtClean="0"/>
              <a:t>1 </a:t>
            </a:r>
            <a:r>
              <a:rPr lang="ru-RU" sz="1600" dirty="0" smtClean="0"/>
              <a:t>метод замера по Пифагору</a:t>
            </a:r>
            <a:endParaRPr lang="en-US" sz="1600" dirty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>
              <a:sym typeface="Wingdings" pitchFamily="2" charset="2"/>
            </a:endParaRPr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Нет поясной клипсы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Нет непрямого замера площади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Одна кнопка для всех функций</a:t>
            </a:r>
            <a:endParaRPr lang="en-US" sz="1600" dirty="0" smtClean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r>
              <a:rPr lang="ru-RU" sz="1600" dirty="0" smtClean="0"/>
              <a:t>Большой и громоздкий</a:t>
            </a:r>
            <a:endParaRPr lang="en-US" sz="16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800" dirty="0"/>
          </a:p>
          <a:p>
            <a:pPr eaLnBrk="1" hangingPunct="1">
              <a:buFont typeface="Arial" pitchFamily="34" charset="0"/>
              <a:buAutoNum type="arabicPeriod"/>
            </a:pPr>
            <a:endParaRPr lang="en-US" sz="1600" dirty="0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Как мы побеждаем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…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39943" name="AutoShape 2" descr="data:image/jpeg;base64,/9j/4AAQSkZJRgABAQAAAQABAAD/2wCEAAkGBhISERUUExQVFRUWFBwYFxgXGBQYGxUXFxcYFhYYFhcYGyYeFxklGhIVHy8iIycpLCwsFx8xNTAqNSYrLCkBCQoKDgwOGg8PGiwjHSUsKSwsNDUtKS4qKS8sLSksNSoqLiosLSwvLCopLCwsNS0pMSkpLCksLDQtLC4sLikqLf/AABEIAOoA1wMBIgACEQEDEQH/xAAcAAEAAgIDAQAAAAAAAAAAAAAABAYFBwIDCAH/xABJEAABAwEFAwkDCAYIBwAAAAABAAIRAwQFEiExQVFhBgcTIjJxgZGhQnKxFCNigrLB0fAVUmOSouEIM0N0s8Li8SVEU2Sjw9L/xAAaAQEAAgMBAAAAAAAAAAAAAAAABAUBAgMG/8QAMhEAAgECBAQEBQIHAAAAAAAAAAECAxEEEiExBUFRYRNxkbEUIoHR8DNCBjI0UnKh4f/aAAwDAQACEQMRAD8A3iiIgCIiAIiIAiIgCIiAIiIAiIgCIiAIiIAiIgCIiAIiIAiIgCIiAIiIAiIgCIiAIiIAiIgCIiAIiIAij2q30qQmpUYwb3ua34lQbTyqsdMS60UvquDz5MkoZSb2Msipds51bI2ejbVqccOEfxGfRVS+ede2PltGmyk06OHXeP3sv4Vqpwcsjkk+7Ozw1fw/EUJNdlc2+otqvSjTE1KtNg3ue1o8yVoK28q7ZWYWVa9RzSc2kwDtzAhYjM6z8firGGCzK+YpKvEMksuR376G/LVzhXdT7Vqpn3cT/sAr5YecS7azsLLVTxHQPxU5O4dIACeC8/PsR1BIn8/kKNaLE7bmD5H87lwq4edLV7Emhi6dbRb9D1aCi0Fze84dewkUaxdVs0wAZL6Q+gTq36J8M9d72O2MqsbUpuDmOEtcNCCo5LO5ERAEREAREQBERAEREAREQBFDvK96NnbjrVGU273ECeAGpPAKl31zshoPySx2m0wD1zTqU6feCW4nfuhAbAUW870pWem6rWe2mxokl3wA1J4DMrQF5c9F41jhZVo0GuIEtYeoDkSXOxOy2kCdywF9stLHtr2h7bYxzQfnKjySHgkQA8PbkMnDq+OSA2tefP5ZWkijQq1TsJNJgPcMReR4Aqu1OfO2PBwMoM1GbHkg8cT8iOI8Fr2zXLVtznGmylTpsdocDBTDzlidALzlqZJjLMwux11uZUdTL2ucww2q2S0/RdIBLdmYBaVvFJ6HObaV+Ryt9avXqOq1ahqPcZLn6nx0G7SBwC52GzdbIuDhrrkeIld1loF0iC1zTDmnVp2d4Ow7Vk7PYDIOQI0J09130T/Cc96KKl8r3/NBnlC04vT27o7LNUnJ+R3/AI7lLbS2yB9IkAeuo7l2Wq0U4hzDTeBkHQCY/VcDDvAyNoCxFM1KhlgJ9xs+b4MeYUNYCm5vNddki8XHa0aSSSk+rdvZa+qJlrawg6g7DlHiTAhRBXZGuI/Rkx46eq507pe7Mhve4l59JH8QUlt0N9pzj5NHkJP8SuMNTnRjkpRsu7PMcRxMMZUVTESV1/arer1v9WY02vCNAAdrj9w/FcujqOA6riJkZBoJ73Ri8ysxSpU2HqtAO8DP97teqVbWG5khvE5f7qT4FSf6kiu+Jo0v0oa99TCU6D3aCNhmBBGRBVy5G8qq1gc1rnY7M53XbGdLEc6jDrxI0Oe3NVeta8w9uYccJdGU+yZOukeIXAuJ7Ry46Ksq0/DllLmhW8WCkelgZX1V3m+vE1rus7yQ4hpZIIM9G51MGRwYFYlyO4REQBERAEREARV7ldy4s13sBqkuqO7FNsYnRtzMNbO0+EnJah5R86dttUhp+T0jlhpOzPB9QdbbswhAbe5RcvLHY5FSpiqD+zpw5/iJhn1iFq/lBzzWyrIszWUG7yMb473dUeDct6pNKzFxyBJ81IbdTh2iBwmT+fNAdjuWlvDsfT4nbcTWkHvgT6qzWO3i+6DrOKjrNbGCejxEU6w4j2m8dk6FV+zXdmIbOe2Y8dpX23WCpTqNtFJ2G00z0jM83AZlpGsQgMC/ktWa5zXsLXMJa4OygjUE6LI3XchIcwPAY4tFQhodABkRl3mARMLfFw1LFeNlp2x9GkS9gxl7Wy1zRhcHE6QRCoXKm8LJTtJFmBcwgSGDqtdtIJIAbpt3xKAprOTzWvIGYM4SRBIB2iTGwxJ14K02fklRZSLnV6WPAHMYHAzoSHGIacMwN8BYy9r5L6WIOpxRcGtEsa8zJMNHWcIkE56rDVb3JznJAZa02AOYalOOmpDL9rS16N3HIwd4G9ddG8GFocMwRksXdN8A1gA6cUtyzziRmMp6q+1GYKz2QQD12/WnFEbMQPmpE45qanz2ZGhLLVdPlujPULxa5uBwB2tkA6d+0ZefBcn2mfDadnidFAsFkxPEkiJOWXD71nqdzMD8OtQNxYSHOIEgCXEEB0kCN5jI5Kfh6l4XZW4qk1UtF6GJFcu0l3cJ9dPVcxZXnZHeZ9B+Kn1LUwd8So1S35w0b9saHNa1MbCDcea7EnD8Fq14xm7KL2bfTf0Sb15I+Mu79Yk90NHpn6rFXrQbQrseAC14wEbnRiac94kKVVvNpyMiBlOs5gzCwt9Wxz6RkzhIcDxZnlvykLhHFyqSWVafa+/n7E3EcIpYWlLPL5rKy0V7tLTe9ue2qfRixVgG1KBPVBhvBjusyPdP2V1V3U6rG9I2dCRJHWEg6bJlQ3VeuDvbHkQR9oroqVu0PpnLg4Bx+0VnFJZU+mhAwLeaSfPX68/U39zOAfo84QA3p34QNIAYDH1g5XpVbmyuj5PdtBuENL2moQIgdIcTdPolqtKgFoEREAREQBQ72vJtCk6o7OB1WiSXuPZY0AEkk5ZBTFX+U1cBriX9GGNyfAcWl+XVBBBdEAZHU5FAa6bdQrV3Wm3tcar5inUa4SBlkDlhAyDQTGpklV6+eSRBdVoUnNo+0IkMz7QnPDOu7XRXa6qtWYNV1rszzm54HSWd4LQC7IEDE9sg7HTkAQdgvqUW0ocGhhbBblmCII+IWQaEs1hABEnLUJ0Dhpgb3y4+Qgeq6b1vEU6r2gyGuc0He0O6p8s/rLHVr3G+e7MrAM1gHtPc7gDgHkyPUlcflLGA4WtE6wBn3nUquuvOq7ssji8x6CSo9c1CCXVT3MGEeZkn0QGwuau2Gqy8bAdHDpaXBzhs+uGFUuvaqj+0SspzTW3BfFMz27O9p+qZH2Aslyp5v7aw1q1N9Homl9SJ6wYCXaEATh2BAfeRNoawVW1DQY1wGJ9XGXYHOa17WNa0456sgkAZneqPXota8sBYS0kDJ9d2WU4T1Wpcd9WgVYY5rn54cQpADqnEfnOqMpMnSMs18baS5oLnGDsNVtNvgGAvd4oDupvc19MnHk9sY3sb7Q7NMZ6bCs3yiriaTxq0lp7nf6mjzVeYwZQBqOzSjaNX1TiI7gu+8rQTTd3T5GfuUyir0pJlfiJONeDRnLpvQCpJMDqz3YgSr78uY173OMYKOJ5DWRDX9kv7RJjIZAyCJkLTItsHJT/0rVexrDUe5jcwzG5zW9wmB4LahOLio8zFdShNz5aGQrXpJz1M+q77JdlprRgY4NLoxO6rZOKSSdnzb5P0VIua+hZ6bYFEVMyXlpqVM4LQBlhiBtO3xhWzlHILXOe+SSQ92EEucXE9HT1MuJznVJQg5OWXXudaeKxEKUaSqNJLRLTnflq9fM+2q7G02F1SuwvwgimzMy4TBIygAjMGNduRwtWSCNSQR5grtque8l2DCDtdFNo4AHOI2QoznsHaqSd1Mf5nfcsutFK1zj4E5O9vU7HUoLS9zWgA6kHWN3cVYObfktTt9uwVC80gDVfhBAcG4GhmI6SSNNkjLVQuS/Jm0W6phstAQCA6rUlwZxc92QP0QCeC9BcjeR1O76OBrjUqOg1KhyLiNAB7LBJgcdpKj1K2dWsSKOH8N3bM+1oAAGQGQA2L6iLgSgiIgCIiA4vdAJ3Ba4fe4qk1K7g1xJDcTHHDEA4KQcG5TGIuMxpELZKwF7ckrNUl5pyeDngZ6kNBgHbkEBrmy2dxq2o0atSoKtIl5c1rBiZEQ1uUQY8ApfKZ9oNOzkEw+zgu97b6OCn2Lk8bKX07OK1R9ckOqVScFGmQRkYDSetMDMmJiFZqVtszmtbiYcIgZjTQegCJC552vdr2VXNdM67tm3eo7LUCM3Bves3zg26nUvCuacYGkNBGnUAaSO8tJVIfXQGeZaaE9aq76rfvK5OvGxj+zrP957W/BVoVl20Gl8xlG0rALlzXnHegeAQGUajszMAjCJMDa8Kdyt52HVhUoUwWUziY45F9QZtdBPVptIn9Y56hRuRDDZLDabYQS+o3o6IAJLsJkkAZwX4B9UrXtai5phwIO4gg+qyCSLRSc/Nrmtg5NIJLo6sl2gnVfRe9RoDW4WxtDRJ4k6qTTFOnQILiKlSJAMw3tCQDByjI7T9FdFlsrXmGU3v4kwPGB96JX2MN23F3OfUqgucXYc8yT3epCy9uaejdvhcrFZ6bBm3PbhMA+LpMKRaKjHMc0Ux2TtJJIzHqFOhBxg0V06kZ1EV4uJMDM8M1k7NRcxsOLWbesZP7oz9V0MslU6DCPBoUujyce4T8Br4mAoKn4erdvP8A6Wqw8qytGLl5XfscXWymNr6nAdRvpmfFKdsfpTa1g+i0epK5GytpkDDnMS7UZTp4FdzqL4GPLLs7XTEENGmm2NVKVJyV5Mr5V1B5YR1/ORFdZnEySXOOQGZJJ0A26raHIbmSc/DWt0sZqKIye4ftCOwPojrcWq383HNqyyNbXrtDrSW5A5igCOy3e/e7wGWZv6jzy3+Uk081vn3I9gu+nRptp0mNpsaIDWgADwCkIi1OgREQBERAEREAREQFe5V8mqlpoubZ67rO86kZteNrXDUTvb6rT17cmr3sxLPk9SsfZfSb0je/qy4dxAXoJEB5Rqchr0fIFitOepNJw+IC+M5rr2OlireIaPi5er4RAeXLNzN3u7/lI96pRH/slW25OYa0QDaXMiZ6Km6AeD6kSB7oPet7IgNYVebO3VIb8os9mptGFjaVN9UtaNAMZY0ZcFrvlnzbNsdqAqValcVGB2N3VlxJaQYmIw5Zr0mqHzvXL0tkbXDC80HS4CZNJxGOCM5BDT3ByytGayV1vY0o+76QjqN8RJ8zmVyqmGQIHouLawIZhOLWTw7tmeXguFqdsU6m1JXSK2snDRs5We53vLdBiEtmSSNZDGgujjEL7bbNTpMBDyapfGEhohsGSWgkjOImNTkuqveFZ4hz3EREDqiAIEhuug1UXoMiQM4yW7UmcouMGnYstibSicOca5EnxK7at4NaJgNG95VHstrqiYe5oIkxuG6dClKuC7SXb3uJ8ydPJecWAbd5S0/2e/fH4Rgo06evS6SX55FhvC9OkcDTJmCC4DCI4GPh5rIchrubWvGzU3CQaocRsOAGpB/c25qsstJJg6bm5Z7M9oVr5ubR0d52QnbUwyJiXsc0CSNcwrGKyQUE20up5utN1qsq0kk30PRyIiGoREQBERAEREAREQBERAEREAREQBERAF8c0EQdCvqICi8p+bGxPp1KtNhovaxzuoYa4gEjE0ggDuhabFnEyRP53L0XymtQp2O0POQbRefHCQB5kBefqFKW+Ci4mpP+WMmj0PBMJQqZpVIJ2atdHV0A0jJdd32WQZ2EhTKohxX26mZVPfK14XJqtJdiR/FFKHwsJW2enoyqV6OCoRsDvQ/7keC6qNlzIAzmJJy4d2+eKzl9XcXOxDXQjf3cfxUay6w4ZjwI79qtalPK7PbkeLpVcyTWr2a5kUN2GTA0nTx2iVMuq2OoV6NUZ9HVY8xPsvDoPGAQpNSztIict0x3wRls4LH1aBB+45QN8zmuDi1qSFNPTmesWmV9WH5H27prDZqmpdQZPvBoa7+IFZham4REQBERAEREAREQBERAEREAREQBERAEREBX+XdzVbVYatGiRjOEwcsQa4OLZ2ThWkWUH0yWPaWuaYIIIII1BB0K9HLGXrycs1pzrUmvI9rMOjdiaQ6OEqPVo59VuXPDeJLCpwnG8d9NzQFSpmXHISpd3UC2nnkXEk+Kp14Wmo2q8B7pDnN1/VcRp4Lp/SVba9zhuk/cumDpqg3N6tnHjHEJY9RpxWWKd+7LNeNvpgkAzvjZ46LhZLXTeRiAO4nIjucNFi6Lw9u5Rqbi10KwWLls0mjzksDF6xbUupZ7VdkCWHENxyPnofzmsHXfMjcds9XPCfQrKXVbtWyDGwHsnXwylYy8/wCsfxE+n+hbVIQyeJDS+hpTqz8R0qmttbm+OaC1Y7rpD9R9RnlULh6PCui1zzHVR8irNmcNpPDtU6Z07wVsZQSzCIiAIiIAiIgCIiAIiIAiIgCIiAIiIAiIgCIiA8l8pqeG22lu60VR5VHBRTRU/lk2LytY/wC6q/4rlGcMlgHK7hBhdttpwQV1WQZqReGiyDouR8VHD85OcPvXfeR654s/+/xUS5j86e4/b/mpt4Nl7eI+/wDmpsP6d+f2Kuppi1/j9zbHMPWBpWpo/wCox3i5jgfDqLai1PzEUIFqOIZ9EC2ZII6Q4vdOKB7pW2FCtbcs009UEREMhERAEREAREQBERAEREAREQBERAEREAQohQHlTl0P+J2v+9Vf8RyiO0Uzl8IvO1/3mp6vJUGckB2WXVSLcOquiynNS7UOqgMVdJ+e8D9oLI3gesOA+J/0rpuyxgPL858Iz3eiWyqBicdJy8MvuPmpV8uHs+bK+2fF3X7V+e5tTmG7dr92l8ai28tM/wBHisajrc85f1LR3TXPmtzKKWAREQBERAEREAREQBERAEREAREQBERAEREAQoiA8u84FL/ilr3dO6PP8ZWJOis3LSwj9J2wEyDXJ90uh3wcFibTdkdmfj/P86rq6btdHBVldxkQ7Jqp1ZuKANq6rLY3zp6gfFZZtmwNk6x5d35/mp0pTlYVa0YRcjGvcKVMmdBrxWDvCuDEGQNInC0xpJ7VTfGTeOqnXxVkspgtzOJ2Mw3C3PrHd6nYsbeLpgzIIgHDgBG6lT9lnHb5rpiZLMoLZHDBQeR1Jby1Ny/0c6PzNsdvq02/uscf863EtX/0fbIW3fVcR27SY7m06Y+MraCjIntWCIiGAiIgCIiAIiIAiIgCIiAIiIAiIgCIiAIiIDzxzu03Ub1rVmZtPR9IOPRMgndltWEoXvSqNHWg7jl66LYXPbyfq03tt9FuJmAU7Q2JAAJwPPDrYSdkDYStVNsVnrtPRu6Jx9g6TwH4HwWFXlSeux3+DhiUsjtPptfyb0+m5aLvp7Rovl61Q1pJ0+Kq1j5P2mm7JwcODo+MLI225K7m6HTa4fiu8cdC11b1I0+DYi+Vxl6Mq9a+IqOeGMc7RpeMQaBta05TO8Fcrus1W1VZJJJzc85wOP3BZSz8io69eq1jRrB+LnQB6qZdzTa6zLDYGQHugvzzHtPJ1wAZknM6cDAdfxHanq+vJFnHBKglLEfKuUf3Pt2Xdm9eZ6m0Xa3AIYatTCf1g12Au4y5jld1BuO52WWz0rPT7FJgYN5gZk8SZJ4lTlIirKxBqTzycnzCIiyaBERAEREAREQBERAEREAREQBERAEREAREQHGpTDgQQCCIIOYIORBG0LT/AC35iQ9zqt3lrJzNB5hs/snez7py3EDJbiRAeVDyHvuyvj5NaY/Zg1W/+MuCyr7svNzI6C14iNOhqg/ZXpZFrlXQ6qtUirKTX1Z5hurmeve2vBqsdRZOb7Q6CBwpyXz4AcQt6cg+bqzXXSIpy+q4fOVnABzuAHsMn2R4kq1IspWObbbuwiIsmAiIgCIiAIiIAiIgCIiAIiIAiIgCIiAIiIAiIgCIiAIiIAiIgCIiAIiIAiIgCIiA/9k="/>
          <p:cNvSpPr>
            <a:spLocks noChangeAspect="1" noChangeArrowheads="1"/>
          </p:cNvSpPr>
          <p:nvPr/>
        </p:nvSpPr>
        <p:spPr bwMode="auto">
          <a:xfrm>
            <a:off x="63500" y="-1079500"/>
            <a:ext cx="20478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00" r="26222"/>
          <a:stretch/>
        </p:blipFill>
        <p:spPr>
          <a:xfrm>
            <a:off x="6372201" y="1433007"/>
            <a:ext cx="839558" cy="183398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601" y="1556792"/>
            <a:ext cx="2022872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597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 build="p"/>
      <p:bldP spid="10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uble Bracket 16"/>
          <p:cNvSpPr/>
          <p:nvPr/>
        </p:nvSpPr>
        <p:spPr bwMode="auto">
          <a:xfrm>
            <a:off x="7332568" y="180966"/>
            <a:ext cx="1560409" cy="462466"/>
          </a:xfrm>
          <a:prstGeom prst="bracketPair">
            <a:avLst>
              <a:gd name="adj" fmla="val 9234"/>
            </a:avLst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268" name="Rectangle 8"/>
          <p:cNvSpPr>
            <a:spLocks noChangeArrowheads="1"/>
          </p:cNvSpPr>
          <p:nvPr/>
        </p:nvSpPr>
        <p:spPr bwMode="auto">
          <a:xfrm>
            <a:off x="7351564" y="126388"/>
            <a:ext cx="1481711" cy="42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5" tIns="43638" rIns="87275" bIns="43638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fr-FR" b="1">
                <a:solidFill>
                  <a:srgbClr val="FFFFFF"/>
                </a:solidFill>
                <a:cs typeface="Arial" pitchFamily="34" charset="0"/>
              </a:rPr>
              <a:t>LAYOUT</a:t>
            </a:r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7351564" y="453849"/>
            <a:ext cx="1481711" cy="22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5" tIns="43638" rIns="87275" bIns="43638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fr-FR" sz="900" b="1">
                <a:solidFill>
                  <a:srgbClr val="FFFFFF"/>
                </a:solidFill>
                <a:cs typeface="Arial" pitchFamily="34" charset="0"/>
              </a:rPr>
              <a:t>CLAMSHELL CARD</a:t>
            </a:r>
          </a:p>
        </p:txBody>
      </p:sp>
      <p:pic>
        <p:nvPicPr>
          <p:cNvPr id="10" name="Picture 9" descr="Screen shot 2013-11-27 at 2.11.09 PM.png"/>
          <p:cNvPicPr>
            <a:picLocks noChangeAspect="1"/>
          </p:cNvPicPr>
          <p:nvPr/>
        </p:nvPicPr>
        <p:blipFill>
          <a:blip r:embed="rId2"/>
          <a:srcRect b="2020"/>
          <a:stretch>
            <a:fillRect/>
          </a:stretch>
        </p:blipFill>
        <p:spPr>
          <a:xfrm>
            <a:off x="2591070" y="1412776"/>
            <a:ext cx="6034476" cy="4661872"/>
          </a:xfrm>
          <a:prstGeom prst="rect">
            <a:avLst/>
          </a:prstGeom>
          <a:effectLst>
            <a:reflection stA="60000" endPos="10000" dir="5400000" sy="-100000" algn="bl" rotWithShape="0"/>
          </a:effectLst>
        </p:spPr>
      </p:pic>
      <p:sp>
        <p:nvSpPr>
          <p:cNvPr id="11271" name="TextBox 10"/>
          <p:cNvSpPr txBox="1">
            <a:spLocks noChangeArrowheads="1"/>
          </p:cNvSpPr>
          <p:nvPr/>
        </p:nvSpPr>
        <p:spPr bwMode="auto">
          <a:xfrm>
            <a:off x="1489852" y="607526"/>
            <a:ext cx="812477" cy="2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47" tIns="40023" rIns="80047" bIns="40023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fr-FR" sz="1100">
                <a:solidFill>
                  <a:schemeClr val="bg1"/>
                </a:solidFill>
              </a:rPr>
              <a:t>Front view</a:t>
            </a:r>
          </a:p>
        </p:txBody>
      </p:sp>
      <p:sp>
        <p:nvSpPr>
          <p:cNvPr id="11272" name="TextBox 11"/>
          <p:cNvSpPr txBox="1">
            <a:spLocks noChangeArrowheads="1"/>
          </p:cNvSpPr>
          <p:nvPr/>
        </p:nvSpPr>
        <p:spPr bwMode="auto">
          <a:xfrm>
            <a:off x="4818273" y="607526"/>
            <a:ext cx="790035" cy="2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47" tIns="40023" rIns="80047" bIns="40023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fr-FR" sz="1100">
                <a:solidFill>
                  <a:schemeClr val="bg1"/>
                </a:solidFill>
              </a:rPr>
              <a:t>Rear view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Упаковка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7343" y="2852936"/>
            <a:ext cx="2376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Изделие упаковано в блистер.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Упаковка позволяет вывешивать изделие на торговых стендах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8641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7351564" y="126388"/>
            <a:ext cx="1481711" cy="42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5" tIns="43638" rIns="87275" bIns="43638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fr-FR" b="1">
                <a:solidFill>
                  <a:srgbClr val="FFFFFF"/>
                </a:solidFill>
                <a:cs typeface="Arial" pitchFamily="34" charset="0"/>
              </a:rPr>
              <a:t>LAYOUT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7351564" y="453849"/>
            <a:ext cx="1481711" cy="25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5" tIns="43638" rIns="87275" bIns="43638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fr-FR" sz="1100" b="1">
                <a:solidFill>
                  <a:srgbClr val="FFFFFF"/>
                </a:solidFill>
                <a:cs typeface="Arial" pitchFamily="34" charset="0"/>
              </a:rPr>
              <a:t>GRAPHIC ON CD</a:t>
            </a:r>
          </a:p>
        </p:txBody>
      </p:sp>
      <p:sp>
        <p:nvSpPr>
          <p:cNvPr id="12" name="Double Bracket 11"/>
          <p:cNvSpPr/>
          <p:nvPr/>
        </p:nvSpPr>
        <p:spPr bwMode="auto">
          <a:xfrm>
            <a:off x="7332568" y="180966"/>
            <a:ext cx="1560409" cy="462466"/>
          </a:xfrm>
          <a:prstGeom prst="bracketPair">
            <a:avLst>
              <a:gd name="adj" fmla="val 9234"/>
            </a:avLst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Упаковка – лицевая сторона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7504" y="1111677"/>
            <a:ext cx="6264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</a:t>
            </a:r>
            <a:r>
              <a:rPr lang="ru-RU" dirty="0" smtClean="0"/>
              <a:t>картинок, поясняющих функциональные возможности прибора, посвящены</a:t>
            </a:r>
            <a:r>
              <a:rPr lang="en-US" dirty="0" smtClean="0"/>
              <a:t> :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Методикам замера по Пифагору</a:t>
            </a:r>
            <a:r>
              <a:rPr lang="en-US" dirty="0" smtClean="0"/>
              <a:t> 1 / 2 / 3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Min Max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Непрямому измерению площади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Угловой скобе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48" t="26282" r="53414" b="31282"/>
          <a:stretch/>
        </p:blipFill>
        <p:spPr bwMode="auto">
          <a:xfrm>
            <a:off x="6264188" y="1052736"/>
            <a:ext cx="2364524" cy="296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5580112" y="2132856"/>
            <a:ext cx="792088" cy="216024"/>
          </a:xfrm>
          <a:prstGeom prst="straightConnector1">
            <a:avLst/>
          </a:prstGeom>
          <a:ln w="254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3" t="44486" r="15585" b="33084"/>
          <a:stretch/>
        </p:blipFill>
        <p:spPr bwMode="auto">
          <a:xfrm>
            <a:off x="1259632" y="4077073"/>
            <a:ext cx="6916880" cy="112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67030" y="5301208"/>
            <a:ext cx="8725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</a:t>
            </a:r>
            <a:r>
              <a:rPr lang="ru-RU" dirty="0" smtClean="0"/>
              <a:t>иконок расположены внизу</a:t>
            </a:r>
            <a:r>
              <a:rPr lang="en-US" dirty="0" smtClean="0"/>
              <a:t> : </a:t>
            </a:r>
            <a:r>
              <a:rPr lang="ru-RU" dirty="0" smtClean="0"/>
              <a:t>рабочий диапазон</a:t>
            </a:r>
            <a:r>
              <a:rPr lang="en-US" dirty="0" smtClean="0"/>
              <a:t>, </a:t>
            </a:r>
            <a:r>
              <a:rPr lang="ru-RU" dirty="0" smtClean="0"/>
              <a:t>площадь и объем</a:t>
            </a:r>
            <a:r>
              <a:rPr lang="en-US" dirty="0" smtClean="0"/>
              <a:t>, </a:t>
            </a:r>
            <a:r>
              <a:rPr lang="ru-RU" dirty="0" smtClean="0"/>
              <a:t>количество запоминаемых результатов и класс пыле/</a:t>
            </a:r>
            <a:r>
              <a:rPr lang="ru-RU" dirty="0" err="1" smtClean="0"/>
              <a:t>влаго</a:t>
            </a:r>
            <a:r>
              <a:rPr lang="ru-RU" dirty="0" smtClean="0"/>
              <a:t> защищенности </a:t>
            </a:r>
            <a:r>
              <a:rPr lang="en-US" dirty="0" smtClean="0"/>
              <a:t>IP.</a:t>
            </a:r>
          </a:p>
          <a:p>
            <a:endParaRPr lang="en-US" dirty="0" smtClean="0"/>
          </a:p>
          <a:p>
            <a:r>
              <a:rPr lang="ru-RU" dirty="0" smtClean="0"/>
              <a:t>Кроме того пользователь может использовать</a:t>
            </a:r>
            <a:r>
              <a:rPr lang="en-US" dirty="0" smtClean="0"/>
              <a:t> QR </a:t>
            </a:r>
            <a:r>
              <a:rPr lang="ru-RU" dirty="0" smtClean="0"/>
              <a:t>код для получения информации с интернет сайта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955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16" t="17436" r="31851" b="13076"/>
          <a:stretch/>
        </p:blipFill>
        <p:spPr bwMode="auto">
          <a:xfrm>
            <a:off x="4644008" y="1772816"/>
            <a:ext cx="4088423" cy="476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7351564" y="126388"/>
            <a:ext cx="1481711" cy="42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5" tIns="43638" rIns="87275" bIns="43638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fr-FR" b="1">
                <a:solidFill>
                  <a:srgbClr val="FFFFFF"/>
                </a:solidFill>
                <a:cs typeface="Arial" pitchFamily="34" charset="0"/>
              </a:rPr>
              <a:t>LAYOUT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7351564" y="453849"/>
            <a:ext cx="1481711" cy="25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5" tIns="43638" rIns="87275" bIns="43638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fr-FR" sz="1100" b="1">
                <a:solidFill>
                  <a:srgbClr val="FFFFFF"/>
                </a:solidFill>
                <a:cs typeface="Arial" pitchFamily="34" charset="0"/>
              </a:rPr>
              <a:t>GRAPHIC ON CD</a:t>
            </a:r>
          </a:p>
        </p:txBody>
      </p:sp>
      <p:sp>
        <p:nvSpPr>
          <p:cNvPr id="12" name="Double Bracket 11"/>
          <p:cNvSpPr/>
          <p:nvPr/>
        </p:nvSpPr>
        <p:spPr bwMode="auto">
          <a:xfrm>
            <a:off x="7332568" y="180966"/>
            <a:ext cx="1560409" cy="462466"/>
          </a:xfrm>
          <a:prstGeom prst="bracketPair">
            <a:avLst>
              <a:gd name="adj" fmla="val 9234"/>
            </a:avLst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Упаковка – тыльная сторона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7503" y="1111677"/>
            <a:ext cx="8725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</a:t>
            </a:r>
            <a:r>
              <a:rPr lang="ru-RU" dirty="0" smtClean="0"/>
              <a:t>картинки, посвященные дополнительным возможностям изделия</a:t>
            </a:r>
            <a:r>
              <a:rPr lang="en-US" dirty="0" smtClean="0"/>
              <a:t> :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Таймер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Поясная клипса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Подсветка дисплея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Также нанесен </a:t>
            </a:r>
            <a:r>
              <a:rPr lang="en-US" dirty="0" smtClean="0"/>
              <a:t>QR </a:t>
            </a:r>
            <a:r>
              <a:rPr lang="ru-RU" dirty="0" smtClean="0"/>
              <a:t>код</a:t>
            </a:r>
            <a:endParaRPr lang="en-US" dirty="0"/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2483768" y="2276872"/>
            <a:ext cx="4752528" cy="1440160"/>
          </a:xfrm>
          <a:prstGeom prst="straightConnector1">
            <a:avLst/>
          </a:prstGeom>
          <a:ln w="254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8114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804" y="2727065"/>
            <a:ext cx="2316922" cy="243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 4"/>
          <p:cNvGrpSpPr/>
          <p:nvPr/>
        </p:nvGrpSpPr>
        <p:grpSpPr>
          <a:xfrm>
            <a:off x="3888084" y="2727065"/>
            <a:ext cx="1584175" cy="1182382"/>
            <a:chOff x="3528044" y="2727065"/>
            <a:chExt cx="1584175" cy="1182382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8044" y="2727065"/>
              <a:ext cx="1574789" cy="118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3672060" y="3015097"/>
              <a:ext cx="1440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Header card</a:t>
              </a:r>
              <a:endParaRPr lang="zh-TW" altLang="en-US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580111" y="2727065"/>
            <a:ext cx="2232249" cy="1977620"/>
            <a:chOff x="5220071" y="2727065"/>
            <a:chExt cx="2232249" cy="197762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20071" y="2727065"/>
              <a:ext cx="2232249" cy="1977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5544268" y="3193345"/>
              <a:ext cx="1440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Cover</a:t>
              </a:r>
              <a:endParaRPr lang="zh-TW" altLang="en-US" dirty="0"/>
            </a:p>
          </p:txBody>
        </p:sp>
      </p:grp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Упаковка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2203" y="1268760"/>
            <a:ext cx="8964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LMG50 </a:t>
            </a:r>
            <a:r>
              <a:rPr lang="ru-RU" dirty="0" smtClean="0"/>
              <a:t>будут упаковываться в дисплеи по 12 штук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ru-RU" dirty="0" smtClean="0"/>
              <a:t>Чтобы получить дисплей дилер должен заказать 12 дальномеров. Дополнительные коды заказа не требуются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010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Упаковка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12290" name="Picture 2" descr="C:\Users\Christophe.vopelius\AppData\Local\Microsoft\Windows\Temporary Internet Files\Content.Outlook\VMUPP45Q\IMAG09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5625" b="93415" l="1579" r="100000">
                        <a14:backgroundMark x1="92368" y1="56845" x2="99408" y2="7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" t="15087" b="6658"/>
          <a:stretch/>
        </p:blipFill>
        <p:spPr bwMode="auto">
          <a:xfrm>
            <a:off x="179512" y="1196753"/>
            <a:ext cx="266304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Christophe.vopelius\AppData\Local\Microsoft\Windows\Temporary Internet Files\Content.Outlook\VMUPP45Q\IMAG09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8415" b="93452" l="6974" r="100000">
                        <a14:foregroundMark x1="46250" y1="84115" x2="48882" y2="85231"/>
                        <a14:foregroundMark x1="59013" y1="43862" x2="98026" y2="70796"/>
                        <a14:backgroundMark x1="92303" y1="61682" x2="96053" y2="63802"/>
                        <a14:backgroundMark x1="93224" y1="89100" x2="95855" y2="82850"/>
                        <a14:backgroundMark x1="71382" y1="87463" x2="98684" y2="77009"/>
                        <a14:backgroundMark x1="89868" y1="62798" x2="97566" y2="66927"/>
                        <a14:backgroundMark x1="60132" y1="43750" x2="62105" y2="45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49" t="18692" b="6666"/>
          <a:stretch/>
        </p:blipFill>
        <p:spPr bwMode="auto">
          <a:xfrm>
            <a:off x="3044141" y="1229139"/>
            <a:ext cx="2695356" cy="38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Christophe.vopelius\AppData\Local\Microsoft\Windows\Temporary Internet Files\Content.Outlook\VMUPP45Q\IMAG096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32" b="100000" l="22768" r="78869">
                        <a14:foregroundMark x1="24405" y1="10263" x2="31696" y2="51776"/>
                        <a14:foregroundMark x1="39993" y1="37368" x2="68973" y2="61184"/>
                        <a14:backgroundMark x1="36272" y1="99013" x2="76823" y2="99737"/>
                        <a14:backgroundMark x1="40476" y1="37500" x2="55580" y2="49605"/>
                        <a14:backgroundMark x1="38170" y1="30921" x2="35082" y2="8355"/>
                        <a14:backgroundMark x1="34226" y1="5526" x2="35417" y2="1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10" r="20935"/>
          <a:stretch/>
        </p:blipFill>
        <p:spPr bwMode="auto">
          <a:xfrm>
            <a:off x="5436096" y="1229139"/>
            <a:ext cx="3600400" cy="37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9512" y="5445224"/>
            <a:ext cx="872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дисплей нанесены те же иконки и коды, что и на единичную продукцию.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97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7351564" y="126388"/>
            <a:ext cx="1481711" cy="42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5" tIns="43638" rIns="87275" bIns="43638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fr-FR" b="1">
                <a:solidFill>
                  <a:srgbClr val="FFFFFF"/>
                </a:solidFill>
                <a:cs typeface="Arial" pitchFamily="34" charset="0"/>
              </a:rPr>
              <a:t>LAYOUT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7351564" y="453849"/>
            <a:ext cx="1481711" cy="25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5" tIns="43638" rIns="87275" bIns="43638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fr-FR" sz="1100" b="1">
                <a:solidFill>
                  <a:srgbClr val="FFFFFF"/>
                </a:solidFill>
                <a:cs typeface="Arial" pitchFamily="34" charset="0"/>
              </a:rPr>
              <a:t>GRAPHIC ON CD</a:t>
            </a:r>
          </a:p>
        </p:txBody>
      </p:sp>
      <p:pic>
        <p:nvPicPr>
          <p:cNvPr id="12293" name="Picture 6" descr="C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12776"/>
            <a:ext cx="4956675" cy="524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uble Bracket 11"/>
          <p:cNvSpPr/>
          <p:nvPr/>
        </p:nvSpPr>
        <p:spPr bwMode="auto">
          <a:xfrm>
            <a:off x="7332568" y="180966"/>
            <a:ext cx="1560409" cy="462466"/>
          </a:xfrm>
          <a:prstGeom prst="bracketPair">
            <a:avLst>
              <a:gd name="adj" fmla="val 9234"/>
            </a:avLst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0047" tIns="40023" rIns="80047" bIns="4002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Упаковка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 – Manual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5536" y="1988840"/>
            <a:ext cx="33123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Инструкция по эксплуатации на мини</a:t>
            </a:r>
            <a:r>
              <a:rPr lang="fr-FR" dirty="0" smtClean="0"/>
              <a:t> CD-ROM. </a:t>
            </a:r>
            <a:r>
              <a:rPr lang="ru-RU" dirty="0" smtClean="0"/>
              <a:t>Представляет из себя интерактивное меню</a:t>
            </a:r>
            <a:r>
              <a:rPr lang="fr-FR" dirty="0" smtClean="0"/>
              <a:t> (</a:t>
            </a:r>
            <a:r>
              <a:rPr lang="ru-RU" dirty="0" smtClean="0"/>
              <a:t>пользователь выбирает интересующую его функцию и получает информацию, относящуюся к этой функции)</a:t>
            </a:r>
            <a:r>
              <a:rPr lang="fr-FR" dirty="0" smtClean="0"/>
              <a:t>. </a:t>
            </a:r>
          </a:p>
          <a:p>
            <a:endParaRPr lang="fr-FR" dirty="0" smtClean="0"/>
          </a:p>
          <a:p>
            <a:r>
              <a:rPr lang="ru-RU" dirty="0" smtClean="0"/>
              <a:t>Краткий мануал будет предоставлен в печатном виде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ru-RU" dirty="0" smtClean="0"/>
              <a:t>Условия безопасной эксплуатации будут распечатаны отдельно</a:t>
            </a:r>
            <a:r>
              <a:rPr lang="fr-FR" dirty="0" smtClean="0"/>
              <a:t>. 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8438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288" y="1844675"/>
            <a:ext cx="8424862" cy="4031851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/>
          <a:p>
            <a:pPr>
              <a:defRPr/>
            </a:pPr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1/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Простота управления </a:t>
            </a:r>
            <a:r>
              <a:rPr lang="en-A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/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Эргономичность</a:t>
            </a:r>
            <a:endParaRPr lang="en-A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endParaRPr lang="en-A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2/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Функциональность</a:t>
            </a:r>
            <a:r>
              <a:rPr lang="en-A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/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Универсальность</a:t>
            </a:r>
            <a:endParaRPr lang="en-A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endParaRPr lang="en-A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3/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Надежность</a:t>
            </a:r>
            <a:endParaRPr lang="en-A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endParaRPr lang="en-A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4/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Точность</a:t>
            </a:r>
            <a:endParaRPr lang="en-A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endParaRPr lang="en-A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5449" y="188640"/>
            <a:ext cx="8751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Потребительские приоритеты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90391"/>
            <a:ext cx="4896222" cy="31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84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à coins arrondis 25599"/>
          <p:cNvSpPr>
            <a:spLocks noChangeArrowheads="1"/>
          </p:cNvSpPr>
          <p:nvPr/>
        </p:nvSpPr>
        <p:spPr bwMode="auto">
          <a:xfrm>
            <a:off x="59821" y="981075"/>
            <a:ext cx="9019092" cy="5688013"/>
          </a:xfrm>
          <a:prstGeom prst="roundRect">
            <a:avLst>
              <a:gd name="adj" fmla="val 4245"/>
            </a:avLst>
          </a:prstGeom>
          <a:solidFill>
            <a:schemeClr val="bg1"/>
          </a:solidFill>
          <a:ln w="2540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b="1"/>
          </a:p>
        </p:txBody>
      </p:sp>
      <p:cxnSp>
        <p:nvCxnSpPr>
          <p:cNvPr id="5" name="Connecteur droit 4"/>
          <p:cNvCxnSpPr/>
          <p:nvPr/>
        </p:nvCxnSpPr>
        <p:spPr>
          <a:xfrm>
            <a:off x="1692275" y="1052513"/>
            <a:ext cx="0" cy="5400675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3563938" y="1052513"/>
            <a:ext cx="0" cy="5400675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5508625" y="1052513"/>
            <a:ext cx="0" cy="5400675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7380288" y="1052513"/>
            <a:ext cx="0" cy="5400675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179388" y="1052513"/>
            <a:ext cx="1439862" cy="433387"/>
          </a:xfrm>
          <a:prstGeom prst="roundRect">
            <a:avLst/>
          </a:prstGeom>
          <a:solidFill>
            <a:srgbClr val="FFC000">
              <a:alpha val="83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 smtClean="0"/>
              <a:t>Q2 2014</a:t>
            </a:r>
            <a:endParaRPr lang="fr-FR" b="1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1908175" y="1069975"/>
            <a:ext cx="1439863" cy="431800"/>
          </a:xfrm>
          <a:prstGeom prst="roundRect">
            <a:avLst/>
          </a:prstGeom>
          <a:solidFill>
            <a:srgbClr val="FFC000">
              <a:alpha val="83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 smtClean="0"/>
              <a:t>Q3 2014</a:t>
            </a:r>
            <a:endParaRPr lang="fr-FR" b="1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3851275" y="1069975"/>
            <a:ext cx="1441450" cy="431800"/>
          </a:xfrm>
          <a:prstGeom prst="roundRect">
            <a:avLst/>
          </a:prstGeom>
          <a:solidFill>
            <a:srgbClr val="FFC000">
              <a:alpha val="83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 smtClean="0"/>
              <a:t>Q4 2014</a:t>
            </a:r>
            <a:endParaRPr lang="fr-FR" b="1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5724525" y="1052513"/>
            <a:ext cx="1439863" cy="433387"/>
          </a:xfrm>
          <a:prstGeom prst="roundRect">
            <a:avLst/>
          </a:prstGeom>
          <a:solidFill>
            <a:srgbClr val="FFC000">
              <a:alpha val="83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 smtClean="0"/>
              <a:t>Q1 2015</a:t>
            </a:r>
            <a:endParaRPr lang="fr-FR" b="1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7596188" y="1052513"/>
            <a:ext cx="1439862" cy="433387"/>
          </a:xfrm>
          <a:prstGeom prst="roundRect">
            <a:avLst/>
          </a:prstGeom>
          <a:solidFill>
            <a:srgbClr val="FFC000">
              <a:alpha val="83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 smtClean="0"/>
              <a:t>Q2 2015</a:t>
            </a:r>
            <a:endParaRPr lang="fr-FR" b="1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4572000" y="1693863"/>
            <a:ext cx="4464050" cy="431800"/>
          </a:xfrm>
          <a:prstGeom prst="roundRect">
            <a:avLst/>
          </a:prstGeom>
          <a:solidFill>
            <a:srgbClr val="FF6600">
              <a:alpha val="83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 smtClean="0"/>
              <a:t>LMG 50</a:t>
            </a:r>
            <a:endParaRPr lang="fr-FR" b="1" dirty="0"/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5449" y="188640"/>
            <a:ext cx="8751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Начало производства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460" y="2204864"/>
            <a:ext cx="3607048" cy="360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918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-9525" y="180504"/>
            <a:ext cx="8839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LMG 50 –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 pitchFamily="34" charset="0"/>
              </a:rPr>
              <a:t>логистические данные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7526553"/>
              </p:ext>
            </p:extLst>
          </p:nvPr>
        </p:nvGraphicFramePr>
        <p:xfrm>
          <a:off x="179388" y="1196975"/>
          <a:ext cx="8601075" cy="1906588"/>
        </p:xfrm>
        <a:graphic>
          <a:graphicData uri="http://schemas.openxmlformats.org/presentationml/2006/ole">
            <p:oleObj spid="_x0000_s9316" name="Worksheet" r:id="rId3" imgW="6419985" imgH="1476443" progId="Excel.Sheet.12">
              <p:embed/>
            </p:oleObj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04815193"/>
              </p:ext>
            </p:extLst>
          </p:nvPr>
        </p:nvGraphicFramePr>
        <p:xfrm>
          <a:off x="1116013" y="3551238"/>
          <a:ext cx="6921500" cy="2860675"/>
        </p:xfrm>
        <a:graphic>
          <a:graphicData uri="http://schemas.openxmlformats.org/presentationml/2006/ole">
            <p:oleObj spid="_x0000_s9317" name="Worksheet" r:id="rId4" imgW="4733857" imgH="2009843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1254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9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5038" y="1419225"/>
            <a:ext cx="1652587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-19050" y="1219200"/>
            <a:ext cx="5851525" cy="5201402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①</a:t>
            </a:r>
            <a:r>
              <a:rPr lang="fr-FR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Сверхтонкий 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Только</a:t>
            </a:r>
            <a:r>
              <a:rPr lang="fr-FR" sz="1600" dirty="0" smtClean="0">
                <a:latin typeface="Calibri" pitchFamily="34" charset="0"/>
              </a:rPr>
              <a:t> 40</a:t>
            </a:r>
            <a:r>
              <a:rPr lang="ru-RU" sz="1600" dirty="0" smtClean="0">
                <a:latin typeface="Calibri" pitchFamily="34" charset="0"/>
              </a:rPr>
              <a:t>мм</a:t>
            </a:r>
            <a:r>
              <a:rPr lang="fr-FR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ширина</a:t>
            </a:r>
            <a:r>
              <a:rPr lang="fr-FR" sz="1600" dirty="0" smtClean="0">
                <a:latin typeface="Calibri" pitchFamily="34" charset="0"/>
              </a:rPr>
              <a:t>, </a:t>
            </a:r>
            <a:r>
              <a:rPr lang="ru-RU" sz="1600" dirty="0" smtClean="0">
                <a:latin typeface="Calibri" pitchFamily="34" charset="0"/>
              </a:rPr>
              <a:t>и</a:t>
            </a:r>
            <a:r>
              <a:rPr lang="fr-FR" sz="1600" dirty="0" smtClean="0">
                <a:latin typeface="Calibri" pitchFamily="34" charset="0"/>
              </a:rPr>
              <a:t> 32,4</a:t>
            </a:r>
            <a:r>
              <a:rPr lang="ru-RU" sz="1600" dirty="0" smtClean="0">
                <a:latin typeface="Calibri" pitchFamily="34" charset="0"/>
              </a:rPr>
              <a:t>мм</a:t>
            </a:r>
            <a:r>
              <a:rPr lang="fr-FR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толщина</a:t>
            </a:r>
            <a:endParaRPr lang="fr-FR" sz="1600" dirty="0">
              <a:latin typeface="Calibri" pitchFamily="34" charset="0"/>
            </a:endParaRPr>
          </a:p>
          <a:p>
            <a:pPr lvl="1" eaLnBrk="1" hangingPunct="1"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②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</a:t>
            </a:r>
            <a:r>
              <a:rPr lang="ru-RU" sz="2000" dirty="0" smtClean="0">
                <a:latin typeface="Calibri" pitchFamily="34" charset="0"/>
              </a:rPr>
              <a:t>Резиновое покрытие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Удобно работать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③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Большой 3х линейный дисплей с подсветкой</a:t>
            </a:r>
          </a:p>
          <a:p>
            <a:pPr eaLnBrk="1" hangingPunct="1">
              <a:defRPr/>
            </a:pPr>
            <a:r>
              <a:rPr lang="ru-RU" sz="2000" dirty="0" smtClean="0">
                <a:latin typeface="Calibri" pitchFamily="34" charset="0"/>
              </a:rPr>
              <a:t>        -    </a:t>
            </a:r>
            <a:r>
              <a:rPr lang="ru-RU" sz="1600" dirty="0" smtClean="0">
                <a:latin typeface="Calibri" pitchFamily="34" charset="0"/>
              </a:rPr>
              <a:t>Прекрасная видимость даже в темных помещениях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④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Удобные кнопки с интуитивным расположением</a:t>
            </a:r>
            <a:endParaRPr lang="en-AU" sz="2000" dirty="0" smtClean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Удобно для считывания</a:t>
            </a:r>
            <a:endParaRPr lang="fr-FR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Расположение определялось частотой использования</a:t>
            </a:r>
            <a:endParaRPr lang="fr-FR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Нет кнопки</a:t>
            </a:r>
            <a:r>
              <a:rPr lang="fr-FR" sz="1600" dirty="0" smtClean="0">
                <a:latin typeface="Calibri" pitchFamily="34" charset="0"/>
              </a:rPr>
              <a:t> « </a:t>
            </a:r>
            <a:r>
              <a:rPr lang="fr-FR" sz="1600" dirty="0" err="1" smtClean="0">
                <a:latin typeface="Calibri" pitchFamily="34" charset="0"/>
              </a:rPr>
              <a:t>Function</a:t>
            </a:r>
            <a:r>
              <a:rPr lang="fr-FR" sz="1600" dirty="0" smtClean="0">
                <a:latin typeface="Calibri" pitchFamily="34" charset="0"/>
              </a:rPr>
              <a:t> », </a:t>
            </a:r>
            <a:r>
              <a:rPr lang="ru-RU" sz="1600" dirty="0" smtClean="0">
                <a:latin typeface="Calibri" pitchFamily="34" charset="0"/>
              </a:rPr>
              <a:t>для каждой функции своя кнопка</a:t>
            </a:r>
            <a:endParaRPr lang="fr-FR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⑤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Поясная клипса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Удобно носить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Не выпадает из кармана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Съемная – легко заменить в случае поломки</a:t>
            </a:r>
            <a:endParaRPr lang="en-US" sz="8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endParaRPr lang="fr-FR" sz="1600" dirty="0"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57838" y="2574925"/>
            <a:ext cx="473075" cy="461643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②</a:t>
            </a:r>
            <a:endParaRPr lang="fr-FR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92763" y="4581525"/>
            <a:ext cx="403225" cy="461643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④</a:t>
            </a:r>
            <a:endParaRPr lang="fr-FR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6015038" y="908720"/>
            <a:ext cx="1652587" cy="461643"/>
            <a:chOff x="6015040" y="908739"/>
            <a:chExt cx="1652587" cy="461566"/>
          </a:xfrm>
        </p:grpSpPr>
        <p:sp>
          <p:nvSpPr>
            <p:cNvPr id="6" name="ZoneTexte 5"/>
            <p:cNvSpPr txBox="1"/>
            <p:nvPr/>
          </p:nvSpPr>
          <p:spPr>
            <a:xfrm>
              <a:off x="6572252" y="908739"/>
              <a:ext cx="539750" cy="461566"/>
            </a:xfrm>
            <a:prstGeom prst="rect">
              <a:avLst/>
            </a:prstGeom>
            <a:noFill/>
          </p:spPr>
          <p:txBody>
            <a:bodyPr lIns="91418" tIns="45709" rIns="91418" bIns="45709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/>
                  <a:ea typeface="Arial Unicode MS"/>
                  <a:cs typeface="Arial Unicode MS"/>
                </a:rPr>
                <a:t>①</a:t>
              </a:r>
              <a:endPara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26637" name="Connecteur droit avec flèche 11"/>
            <p:cNvCxnSpPr>
              <a:cxnSpLocks noChangeShapeType="1"/>
            </p:cNvCxnSpPr>
            <p:nvPr/>
          </p:nvCxnSpPr>
          <p:spPr bwMode="auto">
            <a:xfrm>
              <a:off x="6015040" y="1341438"/>
              <a:ext cx="1652587" cy="0"/>
            </a:xfrm>
            <a:prstGeom prst="straightConnector1">
              <a:avLst/>
            </a:prstGeom>
            <a:noFill/>
            <a:ln w="25400" algn="ctr">
              <a:solidFill>
                <a:srgbClr val="FF6600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8" name="ZoneTexte 7"/>
          <p:cNvSpPr txBox="1"/>
          <p:nvPr/>
        </p:nvSpPr>
        <p:spPr>
          <a:xfrm>
            <a:off x="7112000" y="3519488"/>
            <a:ext cx="519113" cy="461643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③</a:t>
            </a:r>
            <a:endParaRPr lang="fr-FR" sz="2400" b="1" dirty="0">
              <a:solidFill>
                <a:srgbClr val="F5802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7885113" y="1555750"/>
            <a:ext cx="1127125" cy="1963738"/>
            <a:chOff x="7885113" y="1555751"/>
            <a:chExt cx="1127125" cy="1963737"/>
          </a:xfrm>
        </p:grpSpPr>
        <p:sp>
          <p:nvSpPr>
            <p:cNvPr id="10" name="Rectangle 9"/>
            <p:cNvSpPr/>
            <p:nvPr/>
          </p:nvSpPr>
          <p:spPr>
            <a:xfrm>
              <a:off x="7885113" y="1555751"/>
              <a:ext cx="492398" cy="461643"/>
            </a:xfrm>
            <a:prstGeom prst="rect">
              <a:avLst/>
            </a:prstGeom>
          </p:spPr>
          <p:txBody>
            <a:bodyPr wrap="none" lIns="91418" tIns="45709" rIns="91418" bIns="45709">
              <a:spAutoFit/>
            </a:bodyPr>
            <a:lstStyle/>
            <a:p>
              <a:pPr>
                <a:defRPr/>
              </a:pP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/>
                  <a:ea typeface="Arial Unicode MS"/>
                  <a:cs typeface="Arial Unicode MS"/>
                </a:rPr>
                <a:t>⑤</a:t>
              </a:r>
              <a:endParaRPr lang="fr-FR" sz="2400" dirty="0">
                <a:cs typeface="Arial" charset="0"/>
              </a:endParaRPr>
            </a:p>
          </p:txBody>
        </p:sp>
        <p:pic>
          <p:nvPicPr>
            <p:cNvPr id="26635" name="Picture 61" descr="s1a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2769"/>
            <a:stretch>
              <a:fillRect/>
            </a:stretch>
          </p:blipFill>
          <p:spPr bwMode="auto">
            <a:xfrm>
              <a:off x="7956550" y="1976438"/>
              <a:ext cx="1055688" cy="154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5449" y="188640"/>
            <a:ext cx="8751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AEG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решение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: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Эргономичность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12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4" descr="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4258" y="1571773"/>
            <a:ext cx="2047875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 rot="10800000" flipH="1" flipV="1">
            <a:off x="1574800" y="765175"/>
            <a:ext cx="7938" cy="715963"/>
          </a:xfrm>
          <a:prstGeom prst="line">
            <a:avLst/>
          </a:prstGeom>
          <a:ln w="317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1" name="Title 1"/>
          <p:cNvSpPr txBox="1">
            <a:spLocks/>
          </p:cNvSpPr>
          <p:nvPr/>
        </p:nvSpPr>
        <p:spPr bwMode="auto">
          <a:xfrm>
            <a:off x="8086725" y="630238"/>
            <a:ext cx="7620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47" tIns="40023" rIns="80047" bIns="40023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11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</a:p>
        </p:txBody>
      </p:sp>
      <p:grpSp>
        <p:nvGrpSpPr>
          <p:cNvPr id="11272" name="Group 14"/>
          <p:cNvGrpSpPr>
            <a:grpSpLocks/>
          </p:cNvGrpSpPr>
          <p:nvPr/>
        </p:nvGrpSpPr>
        <p:grpSpPr bwMode="auto">
          <a:xfrm flipH="1">
            <a:off x="7361238" y="1003300"/>
            <a:ext cx="1784350" cy="147638"/>
            <a:chOff x="5348288" y="2184400"/>
            <a:chExt cx="3067047" cy="317500"/>
          </a:xfrm>
        </p:grpSpPr>
        <p:sp>
          <p:nvSpPr>
            <p:cNvPr id="29" name="Right Triangle 28"/>
            <p:cNvSpPr/>
            <p:nvPr/>
          </p:nvSpPr>
          <p:spPr>
            <a:xfrm>
              <a:off x="7692233" y="2184400"/>
              <a:ext cx="723102" cy="3175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48288" y="2184400"/>
              <a:ext cx="2357588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3635896" y="1416050"/>
            <a:ext cx="1579563" cy="5441950"/>
            <a:chOff x="4552950" y="1416050"/>
            <a:chExt cx="1579563" cy="5441950"/>
          </a:xfrm>
        </p:grpSpPr>
        <p:pic>
          <p:nvPicPr>
            <p:cNvPr id="11268" name="Picture 61" descr="s1a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50" y="1643063"/>
              <a:ext cx="1579563" cy="488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5995988" y="1652588"/>
              <a:ext cx="0" cy="5205412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005513" y="1511300"/>
              <a:ext cx="0" cy="3222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732338" y="1511300"/>
              <a:ext cx="0" cy="3222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4762500" y="1620838"/>
              <a:ext cx="1211263" cy="0"/>
            </a:xfrm>
            <a:prstGeom prst="line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83" name="TextBox 28"/>
            <p:cNvSpPr txBox="1">
              <a:spLocks noChangeArrowheads="1"/>
            </p:cNvSpPr>
            <p:nvPr/>
          </p:nvSpPr>
          <p:spPr bwMode="auto">
            <a:xfrm>
              <a:off x="4986338" y="1416050"/>
              <a:ext cx="6858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rgbClr val="0070C0"/>
                  </a:solidFill>
                  <a:latin typeface="Arial" pitchFamily="34" charset="0"/>
                  <a:ea typeface="MS PGothic" pitchFamily="34" charset="-128"/>
                </a:rPr>
                <a:t>32.4mm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288783" y="5215086"/>
            <a:ext cx="855217" cy="927213"/>
          </a:xfrm>
          <a:prstGeom prst="rect">
            <a:avLst/>
          </a:prstGeom>
          <a:noFill/>
        </p:spPr>
        <p:txBody>
          <a:bodyPr wrap="square" lIns="80047" tIns="40023" rIns="80047" bIns="40023">
            <a:spAutoFit/>
          </a:bodyPr>
          <a:lstStyle>
            <a:defPPr>
              <a:defRPr lang="en-US"/>
            </a:defPPr>
            <a:lvl1pPr>
              <a:defRPr sz="1100">
                <a:latin typeface="Arial" pitchFamily="34" charset="0"/>
                <a:ea typeface="MS PGothic" pitchFamily="34" charset="-128"/>
                <a:cs typeface="Arial" charset="0"/>
              </a:defRPr>
            </a:lvl1pPr>
          </a:lstStyle>
          <a:p>
            <a:r>
              <a:rPr lang="ru-RU" dirty="0" smtClean="0"/>
              <a:t>Съемная крышка для замены батарей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375052" y="1833563"/>
            <a:ext cx="1004142" cy="588659"/>
          </a:xfrm>
          <a:prstGeom prst="rect">
            <a:avLst/>
          </a:prstGeom>
          <a:noFill/>
        </p:spPr>
        <p:txBody>
          <a:bodyPr wrap="square" lIns="80047" tIns="40023" rIns="80047" bIns="40023">
            <a:spAutoFit/>
          </a:bodyPr>
          <a:lstStyle/>
          <a:p>
            <a:pPr algn="ctr">
              <a:defRPr/>
            </a:pPr>
            <a:r>
              <a:rPr lang="ru-RU" sz="1100" dirty="0" smtClean="0">
                <a:latin typeface="Arial" pitchFamily="34" charset="0"/>
                <a:ea typeface="MS PGothic" pitchFamily="34" charset="-128"/>
                <a:cs typeface="Arial" charset="0"/>
              </a:rPr>
              <a:t>Съемная поясная клипса</a:t>
            </a:r>
            <a:endParaRPr lang="en-US" sz="1100" dirty="0">
              <a:latin typeface="Arial" pitchFamily="34" charset="0"/>
              <a:ea typeface="MS PGothic" pitchFamily="34" charset="-128"/>
              <a:cs typeface="Arial" charset="0"/>
            </a:endParaRPr>
          </a:p>
        </p:txBody>
      </p:sp>
      <p:cxnSp>
        <p:nvCxnSpPr>
          <p:cNvPr id="49" name="Straight Connector 48"/>
          <p:cNvCxnSpPr>
            <a:stCxn id="48" idx="1"/>
          </p:cNvCxnSpPr>
          <p:nvPr/>
        </p:nvCxnSpPr>
        <p:spPr>
          <a:xfrm flipH="1">
            <a:off x="5056710" y="2127893"/>
            <a:ext cx="318342" cy="345433"/>
          </a:xfrm>
          <a:prstGeom prst="line">
            <a:avLst/>
          </a:prstGeom>
          <a:ln w="41275">
            <a:solidFill>
              <a:srgbClr val="F5802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6" idx="1"/>
          </p:cNvCxnSpPr>
          <p:nvPr/>
        </p:nvCxnSpPr>
        <p:spPr>
          <a:xfrm flipH="1" flipV="1">
            <a:off x="7733159" y="5161115"/>
            <a:ext cx="555624" cy="517578"/>
          </a:xfrm>
          <a:prstGeom prst="line">
            <a:avLst/>
          </a:prstGeom>
          <a:ln w="41275">
            <a:solidFill>
              <a:srgbClr val="F5802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899592" y="1373188"/>
            <a:ext cx="1987550" cy="5114925"/>
            <a:chOff x="1763688" y="1373188"/>
            <a:chExt cx="1987550" cy="5114925"/>
          </a:xfrm>
        </p:grpSpPr>
        <p:pic>
          <p:nvPicPr>
            <p:cNvPr id="11266" name="Picture 69" descr="Untitled-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801" y="1603375"/>
              <a:ext cx="1595437" cy="4884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2187551" y="1476375"/>
              <a:ext cx="0" cy="3238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2179613" y="1577975"/>
              <a:ext cx="1498600" cy="0"/>
            </a:xfrm>
            <a:prstGeom prst="line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897038" y="1681163"/>
              <a:ext cx="38893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2041501" y="6321425"/>
              <a:ext cx="0" cy="3048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998638" y="1666875"/>
              <a:ext cx="0" cy="4805363"/>
            </a:xfrm>
            <a:prstGeom prst="line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84" name="TextBox 29"/>
            <p:cNvSpPr txBox="1">
              <a:spLocks noChangeArrowheads="1"/>
            </p:cNvSpPr>
            <p:nvPr/>
          </p:nvSpPr>
          <p:spPr bwMode="auto">
            <a:xfrm>
              <a:off x="2573313" y="1373188"/>
              <a:ext cx="685800" cy="24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rgbClr val="0070C0"/>
                  </a:solidFill>
                  <a:latin typeface="Arial" pitchFamily="34" charset="0"/>
                  <a:ea typeface="MS PGothic" pitchFamily="34" charset="-128"/>
                </a:rPr>
                <a:t>40.0mm</a:t>
              </a:r>
            </a:p>
          </p:txBody>
        </p:sp>
        <p:sp>
          <p:nvSpPr>
            <p:cNvPr id="11285" name="TextBox 30"/>
            <p:cNvSpPr txBox="1">
              <a:spLocks noChangeArrowheads="1"/>
            </p:cNvSpPr>
            <p:nvPr/>
          </p:nvSpPr>
          <p:spPr bwMode="auto">
            <a:xfrm rot="-5400000">
              <a:off x="1507307" y="3983831"/>
              <a:ext cx="763588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047" tIns="40023" rIns="80047" bIns="40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 b="1" dirty="0">
                  <a:solidFill>
                    <a:srgbClr val="0070C0"/>
                  </a:solidFill>
                  <a:latin typeface="Arial" pitchFamily="34" charset="0"/>
                  <a:ea typeface="MS PGothic" pitchFamily="34" charset="-128"/>
                </a:rPr>
                <a:t>119.5mm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3695676" y="1476375"/>
              <a:ext cx="0" cy="3238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15449" y="188640"/>
            <a:ext cx="8751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AEG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решение</a:t>
            </a: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: </a:t>
            </a: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Эргономика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cxnSp>
        <p:nvCxnSpPr>
          <p:cNvPr id="53" name="Straight Connector 48"/>
          <p:cNvCxnSpPr>
            <a:stCxn id="48" idx="3"/>
          </p:cNvCxnSpPr>
          <p:nvPr/>
        </p:nvCxnSpPr>
        <p:spPr>
          <a:xfrm>
            <a:off x="6379194" y="2127893"/>
            <a:ext cx="982044" cy="345433"/>
          </a:xfrm>
          <a:prstGeom prst="line">
            <a:avLst/>
          </a:prstGeom>
          <a:ln w="41275">
            <a:solidFill>
              <a:srgbClr val="F5802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155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4" descr="data:image/jpeg;base64,/9j/4AAQSkZJRgABAQAAAQABAAD/2wCEAAkGBhESERUUERIUFRUWFBAYFhUYGRcWFBgXFhAXFBYXFRUXJycfFxkjGRQVHy8gIycpLSwsFR4xNTAqNSYrLCkBCQoKDgwOGg8PGjUkHyU1MzQuMTUvNC41KjQyLC8vLC0sNSwwNTA1LDQ1Li4sLDUwNSw0LjA0Ly41LykvKTQsLP/AABEIAJMBVwMBIgACEQEDEQH/xAAcAAEAAgMBAQEAAAAAAAAAAAAABgcEBQgBAgP/xABPEAABAwEDBggKBwYFAQkAAAABAAIDEQQSIQUGMUFT0QcTF1FhcZGSFBUiMjV0gaGxshY0UnJzk7QjM0Jis8EIVIKD0vAkQ0RVlKKj0+H/xAAaAQEAAwEBAQAAAAAAAAAAAAAAAQMEBQIG/8QAMhEAAQMBBAkDBAIDAQAAAAAAAAECAwQRFVGhEhMhMUFSkeHwBWFxIjOBsRTxI8HRQv/aAAwDAQACEQMRAD8AvBq534cPSzvV7P8ANIuiGrnfhw9LO9Xs/wA0iAgSIiHoIiIAiIgCIiAIiNx0AnGmAJx5sNaAIvsQP1MeekMcR2gL5fG5oq5j2jnc1zR7SRRAeIiIAiIgCLz++jnX1xbvsu7CgPEX2IHnQx56muPwCeDybOTuP3ID4Rffg8mzk7j9yeDybOTuP3ID4Revjc0Vc1zRzua5o7SF4gCIiAIi/ax2KWb9zFLL+Gx8mPMbgOKA/FFsnZr28CpsNsA5zZ5gPlWutDDGaSNdGfsvBY7sdQoDxFn5TzftVmbG+0QSRNlFY3OAAcKV1YtNDW66hpqWAgCIiAIiIAiIgCsbgE9KSepT/qbOq5VjcAnpST1Kf9TZ0IOgEREIPGrnfhw9LO9Xs/zSLohq534cPSzvV7P80iAgSIiHoIiIAiIgCIiA8c2oI0YHFdIcHufOT7TBDBEY4Zmxsb4MaNcC1nlCOoHGNwJq1c4LNyFx3hUHg37/AI6LitNL98UrTG79qn8NUIOt7g5gvmaztc0tc0Oa4EEEAggihBHNRfYXqEHKeeebxsNuns9PJa+9F0xP8plOoG71sK0quzh8zcvQxWxlKwni5ecskcAw1/lfh/uFUmhIREQksLgZzisVltMotRax0rWNjmd5jaOJcwuODK1aanA3ac1eggwcwXG8/mu+674LsHJv7mP8OP5AhCn73BzBLo5l9KkOHXK1oitsDYZ5ommzkkRyPjBPGkVIYRU0Qgu26OZLo5lyX9I7b/nLX+fN/wAl6M5baP8Axtr/APUTf8kJsOr57Kx7S17Wua4EOaQCCDpBB0rmfhFzLdk21ljQfB5Kus7tPkil6Mn7TCe6WnTVSLM3hstMBEduraIqgcbgJ2DnIGEo6MD0nQtpwu5+5Ptdijhsz2zyPfHIHAH9iG4m9Wl17gS27po41CAqFZuRsiz2uZsNmjMkjtQ0Aa3Pdoa0c5+NAsSKJz3Naxpc5zmta0aXOc661o6yQF0zweZjx5OswbRpneGmeQY1dTzGnZtqQPadJKA0OaPAnZLOGvtlLTMMaGogaeYR/wAdOd1eegViQ2drGhrGta0aGtAAHUAv1VUcL3CXJZneB2N92WgdNKKF0YOLWNrgHuGJOoU+0CBBabpmg0LgDzEiq+LTYo5RSSNjxgaOaHCo0YFcgzyOe6/I5z3/AG3Euf3nVKmWZvCpbLC4Ne51og1xvcS9o54pHVIP8pwPRpQmwvPPfNVlvsckBoHUvRP+xI3Fh6tR6CVy3NC5jnMkaWvY5zXtOlr2uLXNPUQR7F1fm7nJZrdCJrNIHsOBGhzXa2vacWuHMqA4YLKxmV5+Lp5bIXvp9sso7qNGtPt6UCENREQkIiIAiIgCsbgE9KSepT/qbOq5VjcAnpST1Kf9TZ0IOgEREIPGrnfhw9LO9Xs/zSLohq534cPSzvV7P80iAgSIiHoIiIAiIgCIiAK0eAjNjjbRJbHirYKxx/ivaC53W1hA/wBwqr443OcGsaXOc5rWtGlznG60DrJAXVeZ+brbDY4bO2hLGC+6lL0h8p7va4lCFN0ipzO7hPdBlyJrXEWaznipxXyXGUNMj6DTxYuYn7LxrxuJrqoQYeWMlstMEsEgqyWN7HdTmkVHSNPsXJuUcnvs80kMnnxSPjdqqWuIvU5iKEdBC6/VFcPGbnF2mK1sHkzji5PxWNqw9bmAj/bQlCrkREJPzn8133XfBdg5M/cxfhx/IFx9P5rvuu+C7ByZ+5i/Dj+QIQpkqhv8QH1+z+rO/rFXytTlbNSxWpwfabNDM5ouhz2BxArWgJ1VJQg5PRdR8nGSv/L7L+UzcvWcHeSgajJ9l9sTD7iEJtOfs2+DzKFuZxlnhAjoaSSO4tjyNTK1LusC7hpWitljkhkfFKwskY4tew6WuGkYYHrGBBBFQurM4Muw2GzSTzGjI21DRSrjoaxg0XnGgA6Vy1lzK77VaZbRIAHSvLi0aG4BoaOejQBXXpQE04EMgifKJmcKts0d8c3GSXmMr1ASHrpzLoWiqH/DzZhxVsk1ulgZ7GRlw98rlbyEH4W21NijfI/zWNc53U0VPwXI9vylJaJXzymskri92mlXY0FcQBgB0ALpfhPnLMkW0jXA9vsfRh9ziuYUJQIsjJtmEs8MbnXGyTQxufh5DXytYXY4YAk+xXqzgFyXQVfaiefjQK9NA0DsCAozJ2VrRZ3F1nnlhLgA4xvcy8BWgdd86lTSuiuCx5ZXOcXPc5znElznEuc4nW5zsSetX7yC5L+1avzf/wAXxLwB5Mobr7U06ncYDT2OaQUFpQaL9LVBckey8H3JJGXxodceW3h0GlfavzQkIiIAiIgCsbgE9KSepT/qbOq5VjcAnpST1Kf9TZ0IOgEREIPGrnfhw9LO9Xs/zSLohq534cPSzvV7P80iAgSIiHoIiIAiIgCIvOoEnCgGJJOAAGskoCx+BDNfwi2m0vH7OyjyeYzPaQO60k9bmq8ss2iWOzyvgjMsrY3mOMUF54abrannK1PB9mwLBYYoSBxhF+YjXK8Aux10oGjoaFvpLXGDRz2g8xcAexDycvPzBys4kvsNpc5xcXOLRVznElxOOskn2roHg4FrGToG22NzJmNcyjqXixji2MuA0G4G16q61v8Aw6LaM7wQW2LaM7wQH7qP595tC3WGaDQ4gOjOGEkZD2adRIoehx0aVvwhQHHVDrBBFQQcCCMCCNRBwRTXhezb8Eyi9zW0jtIMzea+XUlaP9VHf7ihSHo/OfzXfdd8F2Dkz9zF+HH8gXH0/mu+674LsHJn7mL8OP5AhCmSqg4Y89bfY7XDHZbQ6JroC5wDY3VcJSK1e0nR8Fb6ob/EB9fs/qzv6xQIR3lWyx/nn/l2f/gpLmPw1TxSublOR80TgLsjWMvxuHO2MC8wjoJBA1E0q9EBM+EzhBOU5mtiDm2aI1ja7Bz30IMjxqwJDRqBNcTQQxbTNzNe1W+Ti7LEX0855qImffk0A9GJ6FJ88OCKfJ9lNpdaI5WtdGHtDHMIvvDAWkk3vKcBqwNehAb7/D3lECa1wk4vZBI0fcL2SEd+P3K7VyfmrnE+w2uK0sBNwkPaNLo3Cj2jppiOkBdTZMyjHPEyWFwfHI0Oa4awR8ehApgZ55NNoyfaoWirn2eZrfvXDd99Fygx1QDzgFdjlczcJOZb8n2t91lLNK5zoHDzRXExHU1zTWg+zTmNAQiRCvfgGyzNNZJo5Xue2CVjYy41c1jow65U4kA1pXRWmgBUSrr/AMPLDxFsNMDPEK6qiEVHvHagUttQjhjylLDkqUxPLHOfDGXDA3HyBrwDqqKivSpuofwr5ClteTJY4AC9ro5KE0qI3h7gDz0BohBzQAvV411RUa16h6CIiAIiIArG4BPSknqU/wCps6rlWNwCelJPUp/1NnQg6AREQg8aud+HD0s71ez/ADSLohq534cPSzvV7P8ANIgIEiIh6CIiAIiIDIydYJJ5o4Ym3pJXtYwdLjSppoaMSTqAJV2Zm8CEdmljntc3HSRua9sbBdiDxiCS7yn0dQjzdAwVI2K2SQyMlicWSRua5jhpDgcD09WsEhS/lmyxt4vyWIQdIFcx8Juac9ktz3WlzZvCDJIyWgq4XhVpb/CW1aKaKEU1gZnLPljbxfksWgzjzrtdvex9rkDyxpawBrWNaHEF1GjWaDHoCA0vg7fst7AhszPsjsC/REJOmuDDOXw3J0T3GskY4qXGpvx4Xjr8pt12P2lLFynm3nnbbBf8ElDBJdLmuaHtJbUAgO0GhpUaaDmC3fLNlj/MR/ksQiwvDPXMmDKUIjmLmlpvRyNpfY6lDQHAgjAg+4gFc8565mTZMtAhle2QPZfjkaC0OAN1wLTW64HVU4EGukDbcs2WP8xH+SxRvL+cVptsvHWqTjHhoaKANa1oNaNaMBiSTz1QEk4NeDjxo6R8slyCJzWva0ftJCW3roOhgoRU4nHCmldHxRhoAAoAAAOgCgXKmbeeNssBebJLc4yl9rmh7CRoddOh2qo1HqW85ZssbeL8liA6RUezizCsFukbJa4DI9rbjTxkzKNvF1KRuA0lUfyzZY28X5LE5ZssbeL8liEFucjWRv8AKO/PtP8A9i+4eB/IzXBwsYJGp8s8jfax7y0+0KoOWbLG3i/JYnLNljbxfksQk6IsNgihYI4Y2RsboYwBrR1AKkuGfPzj5DYYHVijcDM4aHytNQwH7LCMf5hT+FaC08L+V3tc02ljQ4EEsiY14rzOxoVDv+uc1Okk6ygsCmXB7wky5NcWPDpbK41dGPOYTpfFXWdbdB69MNRCTrHIGdFltsd+yzNkGsA0e08z2HFp6CFl5QydFPG6OaNskbhQscA5p9hXI1ntD43h8T3xvGh7HOY8dTmkFTDJ/DBleKg8IZKBqlja4nrcy6fehFhar+BDJBNRFKB9kTS095J96l2RMhWexxCGzRiOMVNBUkk6S5xqXE85KpBnD1lKmMVlJ5w2QDsvn4rAt3DRlaQUEsMVRT9nEK9YMhdQoDoTKOVIbOwyTysiYNL3uDWjGgxPSQPaqiz74bA9roMnCocC11pcMKEUPEsOn7zsOYHSqpyhlOe0Pv2iaSV1SayPc6ldN0HBo6AAFjILDxraCg1L1EQkIiIAiIgCsbgE9KSepT/qbOq5VjcAnpST1Kf9TZ0IOgEREIPGrnfhw9LO9Xs/zSLogaFUHCZmdHabeZXSPaeKibRobSgvHX1lUzTshbpP3F0ML5naLN5TKKecm8W3l7Gbk5N4tvL2M3LJeVPjkbLtqMMyBop5ybxbeXsZuTk3i28vYzcl5U+OQu2owzIGinnJvFt5exm5OTeLby9jNyXlT45C7ajDMgaKecm8W3l7Gbk5N4tvL2M3JeVPjkLtqMMyBop5ybxbeXsZuTk3i28vYzcl5U+OQu2owzIGinnJvFt5exm5OTeLby9jNyXlT45C7ajDMgaKecm8W3l7Gbk5N4tvL2M3JeVPjkLtqMMyBop5ybxbeXsZuTk3i28vYzcl5U+OQu2owzIGinnJvFt5exm5OTeLby9jNyXlT45C7ajDMgaKecm8W3l7Gbk5N4tvL2M3JeVPjkLtqMMyBop5ybxbeXsZuTk3i28vYzcl5U+OQu2owzIGinnJvFt5exm5OTeLby9jNyXlT45C7ajDMgaKecm8W3l7Gbk5N4tvL2M3JeVPjkLtqMMyBop5ybxbeXsZuTk3i28vYzcl5U+OQu2owzIGinnJvFt5exm5OTeLby9jNyXlT45C7ajDMgaKecm8W3l7Gbk5N4tvL2M3JeVPjkLtqMMyBop5ybxbeXsZuTk3i28vYzcl5U+OQu2owzIGinnJvFt5exm5OTeLby9jNyXlT45C7ajDMgaKecm8W3l7Gbk5N4tvL2M3JeVPjkLtqMMyBqxuAT0pJ6lP+ps6xeTeLby9jNymXBVmjHZba+Rsj3E2eRlHBtKGaJ1cPuhe2V8Mjka1dq+x4koJo2q5ybE9y2ERFuMB43QoBnh9aP3I/wC6n7dCgGeH1o/cj/uuV6r9lPn/AKdT0r7/AOF/0aRfcUTnODWiriaADSSvhZ2Q/rMX32r51jdJyNxVD6SR2ixXJwQ+vo9ati/3b0Ob9q2D/dvU7y1lTwePjLt7FopWmkrTWXPdr3taYiLzgKhwJxNNC60lHSxO0HvVF89jjx1tVI1XtYip57kPkic0kOBBGkEUI9i+VNs9bE0wiSnlMc0V5w40IPRjX2LHzOyK0t494qSTcB0C6aF3XUHsWd1A7X6lF97fY0t9QbqNcqe1nuR2HI9ocKtheRz0p8V+FpskkZpIxza6KgjsUxynnk2N5Yxl+6aONaCo0gaa0Wbk7KUVsjcC3oex2qug9WBoehXJRQPVWMk+rLzqUrXVDESR8f0kDstiklJEbS4gVIFNHOvbXYJYqcYwtrWlaY006OtbRjfAraBXyK/+x/P1H5VIs7LBxlnJA8qM3h1AUcOzH2BUso0dE9f/AE3gXSVqslYln0O4kDijLnBrRUkgADSSVlzZFtDGlz4nBoxJwoFtMy7BelMh0Rig+87cK9qms8bXtc12IcCCOgihVtL6ek0Wm5bMCqq9RWGXQaluJVKzYci2h7Q5sTi0ioIpQjtRuS3eEcRrv3fZXzu7ip1li1iz2ZxbhRoawdJ8lvZp9iopqRJEe6RbEb4pdU1ixqxsaWq7xCA2bJsshcGMLi3zgKYYkY9h7F+/0etWwf7t63WYWmbqi+L1t8r5fdA8NELpAWg1FaaSKYA83vV0NHE6BJpHKn92YFM1bM2dYmNRf6txId9HrVsX+7esaz2GR7ixjC5wrUClRQ0PvKkluzukMbgIHxkil81oK4VxGlYmY/1h34T/AJ2Kp0EKytjjcq27/LC5tROkTpJGolm7y01/0etWxf7t6+X5CtIFTC+nVX4KZ5eziFmcwXL14OOmlKEb1+WRs6haJOL4stNCQa1GGmvMtK0dKkmq1i6XnsZkrapY9boJo+e5BGMJIAFSSAB0k0p2rP8Ao9ati/3b1t87bO2KeKVoxJBcOcscDXrOj2BZljzz4yRjOKpec1tb2ippXQqGUsTZHRyusW3ZZxyUvdVTOjbJC21LNtvDMjn0etWxf7t6+Jsi2hjS50TmtAqSaUA7VPss5T8Hi4y7exaKVppNNKiOV84X2oMiYy6C5uFa3iSA0dVT8F7qaSngtTSXS4J4hXTVdRNY7RTR4r4ppIo3ONGgknUBU9gWYch2mleJkp1f2U3s1lhscBOoAFzv4nHR7yaALUsz7bexhIbzhwLuzR70WihiREnfYq4ef8CV00qqsDLUQiLmkEgggjSDgR1jUvFP8uZLZaYb7KF129G4axStDzgqK5tZJFolo7zGi87pxoB7cexUTUT2StjTbpblNENcx8TpHJZo70MGzWGWT93G53UCR2r7tGSp4xV8T2gaSRh2hTjK+XI7K1rQ2pI8ljaAADWeYLHyPnYyZ4Y5lxxrTGrT0VwxWn+FAjtW6T6vjZ5+TL/OqHN1rY/p883EFWZZ8jzvaHMic5p0EUotxnhkZsbhLGKNcSHAaA7SCOauPZ0rf5qfVY/9XzFVQ0OlO6KRdycPwWzV+jA2aNN62bfyV9JGWktcKEEgjmI1L5WZlf6xL+JJ8xWGsD00XKh0WLpNRT9ILM95oxrnHmAqfcsz6PWrYv8AdvUxzYszWWVhAxcLzjrJOPu0exYLs8ngkeCye+vwXTSihZG10z1S3D+lOUtdM+RzYWIqJivdCOfR+1bF/u3rAIoaHSKhSfKOeb3McwRGNzhQEnEc9BTmUXCxVDIWqiROVcfLDdTvmeirKiJh5aFIcx/rLvwn/wBRijykOY/1l34T/wCoxTR/fZ8nmt+w74J0iIvsD5A8boUAzw+tH7kf91P26FAM8PrR+5H/AHXK9V+ynz/06npX3/wv+jSLOyF9Zi++1YKyslztZNG9xo1rgScTh1BfPRLY9qrin7PopUVY3ImC/on2Xra2KMPcwPbfYHAgHA4VFdYWAzOOwA1FARrEZB+Cwc5c4IJoLkbyXXmGl1wwBxxIUUXYq69zJf8AEqKlnzjgcakoEki/yWotvx+zfZx5yCcBkYIYDUk4FxGjDUNakuakodZY6arwPWHn46faq8WzyJl19ncaC8x3nN0e0Hn+KzU1aqT6yXilnwaqmhRYNXFwW35MTKVldFK9rxQ3nadYrgRzgqR5jWRwL5CCGkBo6TWpI6Bz9Kz/AKVWN4F+vU6Mup2AhY9vz0ia2kDS46iRdaPYcT1YK+KKnhk1usRUTcnEzyy1E8ep1aoq714GpzzlDrTQfwxsaeurnfBwUozct3HWdt7Et8h3SQNfWCD7VXsspcS5xqSSSTpJK3Oa+WmwPcJCQxwGomjhowGOIr7lTS1aJUq92xHeIXVVIq0yMbtVvikvyTk1tmiLQcLz3E9FcK9TQB7Fps2suGS0StccJCXM6LoDad0A+wrzLudML4HMhcS53k+a5tGnzjUgasPaorYrUYpGPGlrgesax7RUe1aKirZFJG2Jfpbvs6fozU9G+WOR0qfUu63qWJ4pb4Tx+u5d9tdPXTBRvPe33pGxDQ0XnfedgOwfMtz9MLJTzz3H7lBbXaTJI57tLnE9pwHsFB7FNfURJHoRKi6S7bB6fTyLLpyoqaKbLSS5h6ZuqL4vW5ytnLFZ3hjw4ktDsKUoSRrI5lGs08rRQGTjXEXhHTBztF6vmg84UgdnVYjpdXrjfuXukma2mRqPRrtu/wCV4WldXC5alzlYrk2bvhDUZbzshmhdG0PBN3E3aYOB1HoX4Zj/AFl34T/nYt1LnLYi0gOxINP2b+bqUbzWyjHBMXSmg4tza0JxLmnQK8xWaR6fyI3ukR3unD52+5pjav8AGkY2NW/PHL2JblTKEbJ4mStaWvDqOcAbpBFNOo1+CznRsia5zWDAEkMaLxpjQAaVC868qxTujMTi4NDwahw0kU84DmWfkHOxjY7locQW0DXUc6o5jSuI59a2srWa5zHKlnBfx5+jG+ik1LXtRbeKfk0mXMsG0SXqUaBRo6NJJ6Th2L88i/WIfxI/mC/TLjoHSF9ndVrsS265t12ul4DArHybO1k0bnYNa9hOk4A44BcRXLr7XrbtTbwO21E/j2MSzYuziTTPP6qfvx/FQzJcobPEToEkdeq8MVIc5c4IJoCyN5LrzDS64YA44kUUUWn1CVrp0exbbET9qZvT4nJTqx6WWqv6QsLOmyukszgwVILXUGkgHGnPhj7FXrcTQYnmGmvNRSjI2eFxoZOCQKAPGJp/MNfWtmM57CDeB8rn4t17totM6QVapJrEbiimaB09IixrGrsFQzckxGGysEmF1hLujS4j2KPZhSi9I06S1hHUCQfiO1Y+Xs6TM3i4wWsOknzndFNQWmsdrfE8PYaOHZ0g84K8S1jGzR6G1GbPnge4aKR0Mmnsc/8As3ue1kcJRJTyC0NrqBBOB5tK1mb9kdJaI7v8L2OcdQDXA49dKe1Say55QPbSZpadYpfaeqn9wvp2dtkY39mCf5WsLB7wAvT4qd8uu1qWb7OPn4PLJqiOLU6tbd1vAZ7zAQNbrc8U9gJP9u1Zean1WP8A1fMVCcrZVfaH334Uwa0aGj+56VI8g5x2eKBjJHkOFai686XE6QKKyGrjfVOkVbEssS3ZxK56SRlK1iJattq2beCkZyw4eES4/wDeSfMViXlPjnRYvtf/ABv3LVZx5as0sN2I1deafMc3AacSAsc1NGmk9JUXetnim2CqkVWsWJU4W+IY2Qc6uIbxcjS5grQil4VNSKHSK1W4+nNn+zJ2N/5LHyVluxMhjbJdvhrQ79m440xxpisr6Q5P/l/Kd/xWyCRzGIiTN/PD23mGdjHvVVhd+OPvuNkBFaoa0vMeDSooRqqOYgqtpGXSRzEjsNFM7fnlC1hEFXOpQeSWtHSa/BQqqzeoyxyK3RVFVN6oavTYpI0dpIqIu5FCkOY/1l34T/6jFHlIcx/rLvwn/wBRiyUf32fJrrfsO+CdIiL7A+QPBoUAzx+tH7kf91PxoX4y2GNxq5jHHnLQT2lZKynWoZoItm010lQlPJpqluwqqqVVp+LIdlH3G7k8WQ7KPuN3LlXQ/nTp3OrfDeTMqy8lVafiyHZR9xu5PFkOyj7jdyXQ/nTp3F7t5MyrKpVWn4sh2UfcbuTxZDso+43cl0P506dxe7eTMqyq9vK0vFkOyj7jdyeLIdlH3G7kuh/OnTuL3byZlWVS8rT8WQ7KPuN3J4sh2UfcbuS6H86dO4vdvJmVZeS8rT8WQ7KPuN3J4sh2UfcbuS6H86dO4vdvJmVZVKq0/FkOyj7jdyeLIdlH3G7kuh/OnTuL3byZlWVSqtPxZDso+43cniyHZR9xu5Lofzp07i928mZVlUqrT8WQ7KPuN3J4sh2UfcbuS6H86dO4vdvJmVZVKq0/FkOyj7jdyeLIdlH3G7kuh/OnTuL3byZlWVS8rT8WQ7KPuN3J4sh2UfcbuS6H86dO4vdvJmVZeSqtPxZDso+43cniyHZR9xu5Lofzp07i928mZVlUqrT8WQ7KPuN3J4sh2UfcbuS6H86dO4vdvJmVZVKq0/FkOyj7jdyeLIdlH3G7kuh/OnTuL3byZlW3l5VWn4sh2UfcbuTxZDso+43cl0P506dxe7eTMqy8lVafiyHZR9xu5PFkOyj7jdyXQ/nTp3F7t5MyrKpVWn4sh2UfcbuTxZDso+43cl0P506dxe7eTMqyqVVp+LIdlH3G7k8WQ7KPuN3JdD+dOncXu3kzKsqlVafiyHZR9xu5PFkOyj7jdyXQ/nTp3F7t5MyrKqQ5jn/tLvwn/wBRimXiyHZR9xu5fcNijYasY1p0VDQDT2K2D0x0ciPV272KZ/U2yxqxG7/c/ZERds4p8hKoiAVSqIgFUqiIBVKoiAVSqIgFUqiIBVKoiAVSqIgFUqiIBVKoiAVSqIgFUqiIBVKoiAVSqIgFUqiIBVKoiAVSqIgFUqiIBVKoiAVSqIgFUqiIBVERAf/Z"/>
          <p:cNvSpPr>
            <a:spLocks noChangeAspect="1" noChangeArrowheads="1"/>
          </p:cNvSpPr>
          <p:nvPr/>
        </p:nvSpPr>
        <p:spPr bwMode="auto">
          <a:xfrm>
            <a:off x="63500" y="-684213"/>
            <a:ext cx="3267075" cy="14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/>
          <a:p>
            <a:endParaRPr lang="en-AU"/>
          </a:p>
        </p:txBody>
      </p:sp>
      <p:sp>
        <p:nvSpPr>
          <p:cNvPr id="28676" name="AutoShape 9" descr="data:image/jpeg;base64,/9j/4AAQSkZJRgABAQAAAQABAAD/2wCEAAkGBhISEBUUExQUFRQWFxgXFBQXFRQUFRUVFBcVFhQYFBUYHCceFxkkHBQXHy8gJicpLCwsFR8xNjAqNSYrLCkBCQoKDgwOGg8PGi0kHyQsKSkyKTAsMSovKSwpNCkuLCw1NC8sLDAsKSwpKSkpLCwqLC4pLCwsLCkqKSkpKSwtKf/AABEIAOEA4QMBIgACEQEDEQH/xAAcAAEAAgMBAQEAAAAAAAAAAAAABQcDBAYCAQj/xABQEAABAwEDBAoMCggGAwAAAAABAAIDEQQSIQUHMZEGEyJBUWFxobGyFCMyMzRScnOBksHRCBUWU2J0gqKz0iQlQoPCw+HwF0NEY+LxNVRk/8QAGwEBAAIDAQEAAAAAAAAAAAAAAAEEAgMFBgf/xAA1EQACAQIDBAcHAwUAAAAAAAAAAQIDEQQhMRIyM1ETQWFxkbHRBSJCgaHB8BQj0gYVFjSi/9oADAMBAAIRAxEAPwC8UREAREQBERAFFbJ9kUVhsslol0MGDa0L3nuWN4ydWJ3lKqn/AIRbztFkFcDLISOMMbTpOtCG7I5N+U3239Inmla+S8aMc4NAvuAAAOAAFPQjcnQb9qtPrv8AzLnLBae0R7oDBw1PPvWTsr6Q1hZmg6EZLs2/abV67vevoyXY/wD2LSftu/Mud7I4182/j50B0TsmWTemtHpefevvxVZPnZ/Xd71znZPGF97K+kNaA6b4psXzto9Dne9eDkexfP2n1j71zYtv0hrC+m3DxhrCA6J2SrHvT2n1j715OT7J89afXd71z3Zo8YawvvZYp3Q1hAdH8X2P5+0+ufetjJ9ojsztts8k22sBc2+4lpoCSCK4gioouSNtb4w1he4bYKndA7lw0g/slAfpbY3l6O2WZkzP2hRzd9rx3TT/AHoIKlFU+YaQltrFcKwkDlEoPQNSthYM3xd0EREJCIiAIiIAiIgCIiAIiIAiIgCp34Rh7VY/OS9ViuJU78Ivvdj8uXqxoYy0KwydEDHFUA7iTSAf80La2hvit1Ba2TO4i8ib8RnvW4V0qC9w4WLb6Qy2XJDpa3IrwGkhu5FdFXHAekrxasmGM0fFdNKgObSo4RwjjC7S3ZIY6DaxHM/a3NumFm2OAvWqN250AOMAeXaSXgaA0DDlHJ7G2S5cey5HfpI26++dufUt0NdSItNO6EjK4tap20Q6TS1OL7HZ4rdQXzsdnit1BbdjaC8A46ehbDoWm7g3uqEt0U4Fpq4mNOey1+Z+hewvsuriaHSwktWrd2z/ACX3Izsdvit1BOx2eK3UpB1HXxdAug0I4uFfZGgtN0NpT7Q4VH6lXScbfbT1Nr9kyacoVE1Zta3drp5a5W17V22jux2eK3Uvohb4o1LencG7m6DhpOnlqsjbO03O5GAqOFQ8VFRUnHJ6eZMfY9SdSVKFROUbJrNWbaXXa9r9Wtu4jNqb4o1LWdGBI2gAqX/hvW/MN0eU9K0pD2xnK/8ADct1Rp07nNpRcK+w3o2vAtXMN/rP3P8ANVtqo8w53ds5IemVW4uezuQ0CIigyCIiAIiIAiIgCIiAIiIAiIgCpz4Rfe7H5cvVjVxqrM/tDZbO0taayuxIBcKM/ZdvV3+GgWUVd2MKjtFsqHJne4vJm68a3Vp5M73DyT9aNS+SIA+0RNcKh0jARwguAK6FDcOHi1erbuN45YEsAilc9tC115rWyBxY0saXAuaWm6aEgkGgJFak+LdlqsLYWFxa0Xb7g1pu3r5a1jSaAuoSSSTdaMAKGx/kVZPmWc/vT5F2T5lmo+9Y9JAz6CpzKkikLTUL2+0uPFv4CmKtj5FWT5lmo+9PkVZPmWaj71i5U5S2mszdD9TTpulCbUX1J/nJFUPtbiKYceGnlXx9rcRTDHSaYlWx8irJ80zUfevnyKsnzLNR96xSorSJtdbGybbqvNWefVn6vxfMqgWx1Kc9MV57INWnxdCtn5FWT5lmo+9PkVZPmWaj70XQr4SJVMZJJOo8rdfKzX1S8ConuqSeFaUnfY/3nUXS7MLAyG2PYwBrQG0A0YtBK5t3f4v3nUW2rw8inQv0/va5lp5iD222Dih6ZVbyqbMTaHUtTP2QWOpQVvEyNJrp0NGHvVsqhNWdjtUpbUbhERYmwIiIAiIgCIiAIiIAiIgCIiAKrM/Q7RZvOv6itNVZn57xZfOv/DWdPeRqrbjKjyX3qHlnHUPsU1kHwqDzrOsFDZL7xF5yYa2tPsUzkHwqDzsfWCvUOGzj4rir5FnR5cv2u02ckUija4bm73bQRu7260nC6KUGlTy1431ke0tbuQwg6Sb17ThhS6thVTohczlPKhEm7e/ahLMXbUS1zY4WQjdEUJa17nF1CSbwoDvdMtC15Dhk7pu+4mjnNvbYQZA+h3TXFoJBwNEBEWy3PbNI8TUDTO0Mq66GQ2VrzVl2l4SOvE6aEDHQvORLdKXNaXvFZrrmym8/c2XbJADugAXua8CuDaaMQpdux+GriQ5xeHB157nA3wGyG7Wgc4AVIArRZrJkmKOl1tSCXBzi577zmhhJe4kk3QG8gohJtOcBicBwnBAa6F4nga9pa4VBpUchqOhfYYQxoa0UA0DlJPtQgqfOD4fJ5LOqFyLvCI/JlP3F1+cLw9/ks6oXIAVtLPIl6jlZqcLwOfR/2H8y18xQ3dq5I+tKrbVS5jO7tXJH15VbSqVd7wOphuH835hERaiwEREAREQBERAEREAREQBERAFVufnwey+df+GVaSq7Pz4NZvPO/Dcs6e8jVW3GVFkrvEfn5OdhUxkHwqDzsfWChsld4Z9YfzxlTOQvCoPOx9cK7Q3GcjFcWPcvMuSJh22Q0NC1lDhQkX60xrvhbKIqx0DzLIGtLnEAAVJOAAG+Vzh2RSRxX3dsZelDZTG5l67G10VWgbm9IXMqaCja4KdyhYxNE+N1QHtLSRpxXyexbZC6KRxdfaWPcKMLg4EHAYA0KAio8qzG2CI0Da0uXCKs2kP2xrzp7ZVl0bwrxrJb8oTX3Rx3WdsDQ/cuIaIHTPN1xpW8Gt5DXjW6MnEyske8uLAQ1oa1rQXgB7uE1poJwWvbdjzJC4hzmOc9z3EXTW/CIHihGFWCnFUlCTdydM58MbngB7mMc4DQHOaCQOKpWwsD7GDGIwSGgNaCDQ0bSmI5KL3Z4bjQ2pNN8mp0k4n0oQVTnD8Pf5LOquSh8Kb5qXqPXW5w/D3+SzoXI2Y/pXJDJ1JFYqcJFCjx38y1sxvfLT5LOvKrbVSZjx2y0+S38SVW2qtbe8DpYXh+PmERFqLIREQBERAEREAREQBERAEREAVW5+/BrN5534blaSq7P14NZvPH8Nyzp7yNVbcZUOSu8D6wedhCmch+FQ+dj64UJko9pfxWhp14KbyJ4VD51nXCu0N1nIxW/Eu1eXyAUqQKkAVNKk6AOMr0o/LlhfLG3a7t9kjJWh5Ia4xmoa4gEgVxqBvelVjoGxacoRxtLnOFAbppVxvUrS62pJpjSlaYrwcqxbVtt4mPhDHkjGmLA28DXiwXKxue4QlgaZ3W20SBjiREZImSRyC+BeuDG6btTQVA0qf2KvBszXj9uSV55XTSF1OEVrQ74pgNCEm3LlWJsQlLiWHfax7ziaYtaC4Y4aMDpS0ZViZG2QuJY6lHNY9+mtMGNJGjfUTk2Z8eT4n2cNduTJWUmPtbi+Rx3AduqHRoWNkskOS4jCGua2AOeZHFjhFtRc5zQ0OBfxaK76A6OOQOaHNIIIqCMQQdBBXpReT7VDBZ4GOka2kMYaHENJAYBUivEdRUohBU2cTw5/kM6Fx9nbW0HzD+h67DOL4c7yGdBXH2Z3b3eZdzkj2qxU4aKNHjyLYzId9tPkt/ElVtKpMyHfbT5LOvIrbVatvnRwvD8fMIiLSWQiIgCIiAIiIAiIgCIiAIiIAqvz8j9Fs3nz+G5Wgqwz8+CWfz/wDLes6e8jVW3GU3kzvU3FLEfvBTOT7QI543mtGSNcaaaNcCaalC2A7i0eVEfvBSTxiVdofEjkYv4X2Fl/4mWXxJvVZ+dfP8TbL4k3qs/Oq5skoZIxzmh7WuaXMOhwBBLTxECnpXQHZFZr7XiAlzH3902K7IdrubtoFAKgOoMK1WTpRWiIhiJvVpfIlrVsysL2gCO0RlrnOa6Isje10hrJdcH1F4nHhWexbP7HE26xk93eaRHRuAqGi9gCaupwuPIucfl+DsqOVtnDY2MubXRrq92Gk4AOddc2pONRXgWtlHK8TzFchDNrBr3O6qGgCoAJALS6pxrI7iUdGuQeIlbeXgdNaNm9idGyMMtMcbMA2MsYC0Cga7dbplMLpwXy2bNrFIxjCy1NjYLtxjmNY5tA27I2/u20FKHDErkI7awG8WC8McBhWpx6OWi+G0w173T3UI3zp0Y8VTXQp6KPIj9RPmjtJ9ntjfphn7m7hcG5Ae2nd8Ejta2RnPsw/yptUf5lwBtUVO98/Rx9CxWyZjiLjboA/7U9FHkQ8TPmje2VZYZarQZWBzWlrRR1K4chK52zd+k810ub71tuC1LIO3SeQ3rRrCsrRSM8K7zbZbGZLv1o8hnXerbVSZk+/WjzbOs5W2qtffOlhOEvn5hERaS0EREAREQBERAEREAREQBERAFWOfnwSz+f8A5b1ZyrHPz4HZ/P8A8uRZ095GqtuMqHIXfLQKA7gHHhAw51n7CJFb+kV7nh+0sWx0fpTxwxjpAW9Zu4b5LegK5RV5SOViXaEWZcnbEbVOC6FrpADQlrKgGgNDuuNZbZsHtkTC+Rj2NFKuLMBU0G/wlWHmjm3FoZwOjdrDweqF1GzSC/YJxwMveoQ72JKpaezYzhQUqXSXzs+RQ/xDJ433f6r4chSeN93/AJLoJJKNrxVS2sLHFh0tpeP0qVIHENHHRcn+5VM/dX19T2MP6Yw8rWqSzz+H0OfGQpPG+6PevvxE/wAY+qPeuiljfG4seCHNwLTpGAPQUIWt+1Ki+FfX1Nn+L4fXpJf8/wASHybsQtE5cIg992l6jW4VrStTv0K2rVm+tkbHPfHI1jQS5xDMANJwcrIzYQ9rtDuGRrfUZX+NS2z2a7k+fjDW+s9oXWhWbsra2+p5Gtg4Qc7N5OXLqbt1FDuyf9M6go/JDyXyE4kUbXiEgHQFMSnBQ2Qh3Z+k3neStlfqRVwrupNltZke+z+aj6SrcVSZkh22fzUfSVbar1986GE4S+fmERFoLQREQBERAEREAREQBERAEREAVaZ+GHsGE0NBaBU8FY5AKqy1V2f4HsOzUrTsjHTTvUlK6llB2kjXUV4NFSZAdS2DjjPSpGzto0cVR6pI9ii8j+Fx8bHDmJUzG3Fw4HyD77irtHiM5WIV6UX2+p3Oaaalomb40YPqvH5lY2V4L9nlb40bxraVUOwbLEdmtgfK66wse1xoTSoBGArvgK0odldifotEWPC4N61FhXi9u6Rvwk49Fst8ynJamIEDGgNOGlDRbVjyozsoTvYXtvl9wGld9tSQcK01LE2gqKg0Lhga4AlYXWXElppwjSP6Lz9a8Kko9rZ9JwMo1cNTlfWCTz7Ca2S5ejtcjZGxGN4FHEuDrwHc7wxGI1cCj26AtdkJ3zzU9qzGQDfVeW1N362XIqnRgoLJLmyyc28VLET40sh1XW/wrFnPmpYKeNIwarzv4Vh2H7IbLBYImyTxtdu3OaXVcLz3HEDHRRQOcbZTZ7TFHHA++WvLnblzR3JAoXAV0lemhB9JpkfLa1aLot3za8yvrQ6jVFZBHa3nyOh5UjbnUY4/RJ5itLIwpA/lHNG8+1ba+9FFTC7kmW1mXjO3TkDARsBPGXGg1Aq11UuZFp2+2nepEOZxVtKrWd5s6OFjs0l4+IREWoshERAEREAREQBERAEREAREQBVb8IDwKzfWR+FKrSVX/CBH6BB9abzxSqUYy0KcsDqWmE8bhzKffg+Ty662MPtK5uF9JIT/ALg5/wDpdHaW9sfxhh1gt/hV2nxTlVc6BqseX40JG8ADT0031nYx3iuHoNPTXQtWxZUdE25WQEE9zK6MGoAaboFN6td/Qt746LgR27HDdTveNLaVFMdB18SsqRRcUus2bExrm4gE1Wy2ysqKigriccBvlamT3aQprJWSWyw7fI+5GA5znUvEND9rjbG3QXuIJrwU9PnsW6yryUZNLXXmfRfZNPCTwFOdSnFvNbqbybXLXTxNfKNhha8iOjm726L+HfoN6hpTCq1HwtAJoOFdBlPIjGse6N0gdFd22KUMvtbJS49pYS1zcRhvVXPW00YVXhOtKrGLk82usu1aODp4WdSNOPuxb3Vyvy7iEZIXnAE1NGtArXe0DSSpO1ZKdExpfdaS4tLRUFpaGmjsLv7WgVI36HBR+TrcIS4EljrzS14jZIQ0X6gXyKd03R4qnZ9k0L2ubtd6rHBgdE281zh3W2GQnA1ODRvDCi9PtO58v2FY5fLBpE/kI14LzkpnaneUR90D+JecuO7WeMtGtwWbJTe1DjeT96Me9aKmdRFqhlRk+8szMh3+2ckfM549itxVHmNHbLUeEN/ElVuKpPOTOpRVqaXYERFgbQiIgCIiAIiIAiIgCIiAIiIAqxz/AJHxbFw9kspx9rlqrOVX/CDH6th+st/CmRGMtCkXvo1h4HsOpdVbB2zljH3XO/MuSm70fQecLqrQ+piPjNeNYjd7CrkX+5FnNmr0pIwyWcO0ivHvpHEG6Ke3Wvk02NB6Ty+1emk4Eg0Og44000Ogq6cu7NqxO3XKP76Fv5Kyu2EPgtAcYHigIIBbRxewtJwvAki6dIKjI3Brgd6q3XWxm/XUuNj6VR1VKEW7o9r7AxeHjhZUq1RRaldXdsnb7q5O5Q2RRPbI2Jz5ZJrgkkc1jKMjpda1jSaYtFXE7ygcoHcgcfsX1lsjGjD0LUyjbRSoxpvaKk6Aq+GoVXXjKcWkr/f7l72pjcKsDOnRqKUnZWT7UvJdxrSxAjEA8q8RwgaBReGnfdieYcg4FnBqPYvQnzzsuROWnYNH0xzAn2LeyU3tUfGSedx/gWhlk7qMcZOof8lJ2Ft2OPyL3NJ+YKo86x0IZYcsnMg3Gc8LGHW+U+0a1a6qrMq2hkH+zF0lWqqUtTqwVohERQZhERAEREAREQBERAEREAREQBVl8IAfqyP6yz8OZWaq1z+/+LZh/qY6cW4l9lR6UMZaFEsxjI+ieYVXRxPvWezu4C0H7THs6aLnbFiKejWpzJbq2DjYQfUeHHmqrN7bLKKV9uP5mYbWbr67x0HjCl7ZslEtlihEMTSwuq9raHEtIuY4E3d1wrVljBqCKrEyyNGgayTzVV5xzOUpq1jNGcF4dPjQY8PB/VZCvmxqw9kTNixvOD6C8GXnta5wbecCBUilaFS3YxjHa0DSsNsaSzDTp1LoMvNEUEUQaBcntLQ40vPDXRgOqAKg/wAKgyf76ET2kS1ssxZKyxtRJEcUlRSksYkAxrgDoKyC0X3OdRoqSSGi60VOho3hwBYnWRpNSMeGpHQvd2gpoChJoOSayIfKjqyDiYedwHsU5K2kR+jCdd2P+q5+1GszvsN11PtXT2yPB4G/tbPWkLeiiqJ/uSfedK1qUV3Fj5o47ssw4I4xqJVnKt81gpPPxsZzOd7+ZWQqjOlHQIiKDIIiIAiIgCIiAIiIAiIgCIiAKtc/o/VjPrMfUmVlKt8/Q/VbfrEfVkRGMtChrG5Tmx1t6OeLjeB9oED2KAsuDv75VIZPtpilcRv0qOEEU6Qt73EU1lUfcSsFoDhUEaMeEHfBCyVWMZSsr++QgnhLGk+sMV7DLGe5c5nJJK3mJorCxPNFSWC5SPVVpWiyY3mmlceL+i3ew4T3M8g+3G7pZXnXh+TRvWl3qxH2KXiIPqMVg6i0aMFngIONOQe0noWwFjOT/wD6HerGPYvhsY35pD9pjehqfqIrmHg5vrRlCwTzBoqSBykBeHxQjS9x5ZHnmBWJs9nadzGK8N0V1nFQ8TyRksFzkR9ljvzNO8+QU42igHQuppUsHjTt+5GJOlRlnte2zMo0C7U8eDTRTMbd3D+/k1OEbeYrTF5SZaks4xX5YsXNd3+fyG9Yqx1Wuas9vn8hvO4+46lZSrvUux0CIigyCIiAIiIAiIgCIiAIiIAiIgCrzPrX4pPBt0V7gputPppzKw14mha9pa4BzSKFpAIIOkEHAhCGro/HkThUf3yra/a5W9B/qrz2UZjbFaKvs9bLIcaNF6EnjjrufskcirnZdmutlhJlaNugYQNsaN1RwxLo8SAKUO8tql7rRVlTakmcnVfKrWMknHqQPl+lqWJJttXpaW2S8JX3t3C7nQG0QvtFqdu4X8691n+nzoDMV8qsRZaDvSanIIrR4snqn3ICYyC3ducdDRifSK8wKng4NkAJG4gjYfKdec/04NWHYnsPttuhLI2XBiXSSBzGaQ26DTF1C404laGSczdlZIZJ5JLRUh1x24ZeugOLg3F2IrSu/jVZ7SULEKEnO/VY1M0hvSzuGLbrW1GitSaV4ferMWKy2VkbAyNrWMbgGtAa0DiAwCyrSy0lZBERCQiIgCIiAIiIAiIgCIiAIiIAiIgC+FEQHPLYYiKWYGQLaj0IigGRe0RCT2F9REJC+oiEhERAEREAREQBERAEREB//9k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/>
          <a:p>
            <a:endParaRPr lang="en-AU"/>
          </a:p>
        </p:txBody>
      </p:sp>
      <p:pic>
        <p:nvPicPr>
          <p:cNvPr id="28677" name="Picture 14" descr="http://t2.gstatic.com/images?q=tbn:ANd9GcQBdTDIn1HpBy0z-0iZx9R5Tml7xCUBkC8iMvKwVAMVJtAd_H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45" r="10596"/>
          <a:stretch>
            <a:fillRect/>
          </a:stretch>
        </p:blipFill>
        <p:spPr bwMode="auto">
          <a:xfrm>
            <a:off x="4482306" y="1101725"/>
            <a:ext cx="230346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69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36663"/>
            <a:ext cx="1541462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5449" y="188640"/>
            <a:ext cx="8751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Управление прибором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27" r="28667"/>
          <a:stretch>
            <a:fillRect/>
          </a:stretch>
        </p:blipFill>
        <p:spPr bwMode="auto">
          <a:xfrm>
            <a:off x="6732910" y="1254125"/>
            <a:ext cx="2087562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512" y="602138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Там, где конкуренты используют одну кнопку для всех расчетов</a:t>
            </a:r>
            <a:r>
              <a:rPr lang="fr-FR" dirty="0" smtClean="0"/>
              <a:t>, AEG </a:t>
            </a:r>
            <a:r>
              <a:rPr lang="ru-RU" dirty="0" smtClean="0"/>
              <a:t>идет по пути их разделения с целью упрощения управления дальномером</a:t>
            </a:r>
            <a:endParaRPr lang="fr-FR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93" r="23540"/>
          <a:stretch>
            <a:fillRect/>
          </a:stretch>
        </p:blipFill>
        <p:spPr bwMode="auto">
          <a:xfrm>
            <a:off x="1876116" y="1375408"/>
            <a:ext cx="2403475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>
            <a:off x="2855171" y="3989542"/>
            <a:ext cx="486767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5940152" y="4133007"/>
            <a:ext cx="486767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092280" y="4285407"/>
            <a:ext cx="486767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7156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4" descr="data:image/jpeg;base64,/9j/4AAQSkZJRgABAQAAAQABAAD/2wCEAAkGBhESERUUERIUFRUWFBAYFhUYGRcWFBgXFhAXFBYXFRUXJycfFxkjGRQVHy8gIycpLSwsFR4xNTAqNSYrLCkBCQoKDgwOGg8PGjUkHyU1MzQuMTUvNC41KjQyLC8vLC0sNSwwNTA1LDQ1Li4sLDUwNSw0LjA0Ly41LykvKTQsLP/AABEIAJMBVwMBIgACEQEDEQH/xAAcAAEAAgMBAQEAAAAAAAAAAAAABgcEBQgBAgP/xABPEAABAwEDBggKBwYFAQkAAAABAAIDEQQSIQUGMUFT0QcTF1FhcZGSFBUiMjV0gaGxshY0UnJzk7QjM0Jis8EIVIKD0vAkQ0RVlKKj0+H/xAAaAQEAAwEBAQAAAAAAAAAAAAAAAQMEBQIG/8QAMhEAAQMBBAkDBAIDAQAAAAAAAAECAwQRFVGhEhMhMUFSkeHwBWFxIjOBsRTxI8HRQv/aAAwDAQACEQMRAD8AvBq534cPSzvV7P8ANIuiGrnfhw9LO9Xs/wA0iAgSIiHoIiIAiIgCIiAIiNx0AnGmAJx5sNaAIvsQP1MeekMcR2gL5fG5oq5j2jnc1zR7SRRAeIiIAiIgCLz++jnX1xbvsu7CgPEX2IHnQx56muPwCeDybOTuP3ID4Rffg8mzk7j9yeDybOTuP3ID4Revjc0Vc1zRzua5o7SF4gCIiAIi/ax2KWb9zFLL+Gx8mPMbgOKA/FFsnZr28CpsNsA5zZ5gPlWutDDGaSNdGfsvBY7sdQoDxFn5TzftVmbG+0QSRNlFY3OAAcKV1YtNDW66hpqWAgCIiAIiIAiIgCsbgE9KSepT/qbOq5VjcAnpST1Kf9TZ0IOgEREIPGrnfhw9LO9Xs/zSLohq534cPSzvV7P80iAgSIiHoIiIAiIgCIiA8c2oI0YHFdIcHufOT7TBDBEY4Zmxsb4MaNcC1nlCOoHGNwJq1c4LNyFx3hUHg37/AI6LitNL98UrTG79qn8NUIOt7g5gvmaztc0tc0Oa4EEEAggihBHNRfYXqEHKeeebxsNuns9PJa+9F0xP8plOoG71sK0quzh8zcvQxWxlKwni5ecskcAw1/lfh/uFUmhIREQksLgZzisVltMotRax0rWNjmd5jaOJcwuODK1aanA3ac1eggwcwXG8/mu+674LsHJv7mP8OP5AhCn73BzBLo5l9KkOHXK1oitsDYZ5ommzkkRyPjBPGkVIYRU0Qgu26OZLo5lyX9I7b/nLX+fN/wAl6M5baP8Axtr/APUTf8kJsOr57Kx7S17Wua4EOaQCCDpBB0rmfhFzLdk21ljQfB5Kus7tPkil6Mn7TCe6WnTVSLM3hstMBEduraIqgcbgJ2DnIGEo6MD0nQtpwu5+5Ptdijhsz2zyPfHIHAH9iG4m9Wl17gS27po41CAqFZuRsiz2uZsNmjMkjtQ0Aa3Pdoa0c5+NAsSKJz3Naxpc5zmta0aXOc661o6yQF0zweZjx5OswbRpneGmeQY1dTzGnZtqQPadJKA0OaPAnZLOGvtlLTMMaGogaeYR/wAdOd1eegViQ2drGhrGta0aGtAAHUAv1VUcL3CXJZneB2N92WgdNKKF0YOLWNrgHuGJOoU+0CBBabpmg0LgDzEiq+LTYo5RSSNjxgaOaHCo0YFcgzyOe6/I5z3/AG3Euf3nVKmWZvCpbLC4Ne51og1xvcS9o54pHVIP8pwPRpQmwvPPfNVlvsckBoHUvRP+xI3Fh6tR6CVy3NC5jnMkaWvY5zXtOlr2uLXNPUQR7F1fm7nJZrdCJrNIHsOBGhzXa2vacWuHMqA4YLKxmV5+Lp5bIXvp9sso7qNGtPt6UCENREQkIiIAiIgCsbgE9KSepT/qbOq5VjcAnpST1Kf9TZ0IOgEREIPGrnfhw9LO9Xs/zSLohq534cPSzvV7P80iAgSIiHoIiIAiIgCIiAK0eAjNjjbRJbHirYKxx/ivaC53W1hA/wBwqr443OcGsaXOc5rWtGlznG60DrJAXVeZ+brbDY4bO2hLGC+6lL0h8p7va4lCFN0ipzO7hPdBlyJrXEWaznipxXyXGUNMj6DTxYuYn7LxrxuJrqoQYeWMlstMEsEgqyWN7HdTmkVHSNPsXJuUcnvs80kMnnxSPjdqqWuIvU5iKEdBC6/VFcPGbnF2mK1sHkzji5PxWNqw9bmAj/bQlCrkREJPzn8133XfBdg5M/cxfhx/IFx9P5rvuu+C7ByZ+5i/Dj+QIQpkqhv8QH1+z+rO/rFXytTlbNSxWpwfabNDM5ouhz2BxArWgJ1VJQg5PRdR8nGSv/L7L+UzcvWcHeSgajJ9l9sTD7iEJtOfs2+DzKFuZxlnhAjoaSSO4tjyNTK1LusC7hpWitljkhkfFKwskY4tew6WuGkYYHrGBBBFQurM4Muw2GzSTzGjI21DRSrjoaxg0XnGgA6Vy1lzK77VaZbRIAHSvLi0aG4BoaOejQBXXpQE04EMgifKJmcKts0d8c3GSXmMr1ASHrpzLoWiqH/DzZhxVsk1ulgZ7GRlw98rlbyEH4W21NijfI/zWNc53U0VPwXI9vylJaJXzymskri92mlXY0FcQBgB0ALpfhPnLMkW0jXA9vsfRh9ziuYUJQIsjJtmEs8MbnXGyTQxufh5DXytYXY4YAk+xXqzgFyXQVfaiefjQK9NA0DsCAozJ2VrRZ3F1nnlhLgA4xvcy8BWgdd86lTSuiuCx5ZXOcXPc5znElznEuc4nW5zsSetX7yC5L+1avzf/wAXxLwB5Mobr7U06ncYDT2OaQUFpQaL9LVBckey8H3JJGXxodceW3h0GlfavzQkIiIAiIgCsbgE9KSepT/qbOq5VjcAnpST1Kf9TZ0IOgEREIPGrnfhw9LO9Xs/zSLohq534cPSzvV7P80iAgSIiHoIiIAiIgCIvOoEnCgGJJOAAGskoCx+BDNfwi2m0vH7OyjyeYzPaQO60k9bmq8ss2iWOzyvgjMsrY3mOMUF54abrannK1PB9mwLBYYoSBxhF+YjXK8Aux10oGjoaFvpLXGDRz2g8xcAexDycvPzBys4kvsNpc5xcXOLRVznElxOOskn2roHg4FrGToG22NzJmNcyjqXixji2MuA0G4G16q61v8Aw6LaM7wQW2LaM7wQH7qP595tC3WGaDQ4gOjOGEkZD2adRIoehx0aVvwhQHHVDrBBFQQcCCMCCNRBwRTXhezb8Eyi9zW0jtIMzea+XUlaP9VHf7ihSHo/OfzXfdd8F2Dkz9zF+HH8gXH0/mu+674LsHJn7mL8OP5AhCmSqg4Y89bfY7XDHZbQ6JroC5wDY3VcJSK1e0nR8Fb6ob/EB9fs/qzv6xQIR3lWyx/nn/l2f/gpLmPw1TxSublOR80TgLsjWMvxuHO2MC8wjoJBA1E0q9EBM+EzhBOU5mtiDm2aI1ja7Bz30IMjxqwJDRqBNcTQQxbTNzNe1W+Ti7LEX0855qImffk0A9GJ6FJ88OCKfJ9lNpdaI5WtdGHtDHMIvvDAWkk3vKcBqwNehAb7/D3lECa1wk4vZBI0fcL2SEd+P3K7VyfmrnE+w2uK0sBNwkPaNLo3Cj2jppiOkBdTZMyjHPEyWFwfHI0Oa4awR8ehApgZ55NNoyfaoWirn2eZrfvXDd99Fygx1QDzgFdjlczcJOZb8n2t91lLNK5zoHDzRXExHU1zTWg+zTmNAQiRCvfgGyzNNZJo5Xue2CVjYy41c1jow65U4kA1pXRWmgBUSrr/AMPLDxFsNMDPEK6qiEVHvHagUttQjhjylLDkqUxPLHOfDGXDA3HyBrwDqqKivSpuofwr5ClteTJY4AC9ro5KE0qI3h7gDz0BohBzQAvV411RUa16h6CIiAIiIArG4BPSknqU/wCps6rlWNwCelJPUp/1NnQg6AREQg8aud+HD0s71ez/ADSLohq534cPSzvV7P8ANIgIEiIh6CIiAIiIDIydYJJ5o4Ym3pJXtYwdLjSppoaMSTqAJV2Zm8CEdmljntc3HSRua9sbBdiDxiCS7yn0dQjzdAwVI2K2SQyMlicWSRua5jhpDgcD09WsEhS/lmyxt4vyWIQdIFcx8Juac9ktz3WlzZvCDJIyWgq4XhVpb/CW1aKaKEU1gZnLPljbxfksWgzjzrtdvex9rkDyxpawBrWNaHEF1GjWaDHoCA0vg7fst7AhszPsjsC/REJOmuDDOXw3J0T3GskY4qXGpvx4Xjr8pt12P2lLFynm3nnbbBf8ElDBJdLmuaHtJbUAgO0GhpUaaDmC3fLNlj/MR/ksQiwvDPXMmDKUIjmLmlpvRyNpfY6lDQHAgjAg+4gFc8565mTZMtAhle2QPZfjkaC0OAN1wLTW64HVU4EGukDbcs2WP8xH+SxRvL+cVptsvHWqTjHhoaKANa1oNaNaMBiSTz1QEk4NeDjxo6R8slyCJzWva0ftJCW3roOhgoRU4nHCmldHxRhoAAoAAAOgCgXKmbeeNssBebJLc4yl9rmh7CRoddOh2qo1HqW85ZssbeL8liA6RUezizCsFukbJa4DI9rbjTxkzKNvF1KRuA0lUfyzZY28X5LE5ZssbeL8liEFucjWRv8AKO/PtP8A9i+4eB/IzXBwsYJGp8s8jfax7y0+0KoOWbLG3i/JYnLNljbxfksQk6IsNgihYI4Y2RsboYwBrR1AKkuGfPzj5DYYHVijcDM4aHytNQwH7LCMf5hT+FaC08L+V3tc02ljQ4EEsiY14rzOxoVDv+uc1Okk6ygsCmXB7wky5NcWPDpbK41dGPOYTpfFXWdbdB69MNRCTrHIGdFltsd+yzNkGsA0e08z2HFp6CFl5QydFPG6OaNskbhQscA5p9hXI1ntD43h8T3xvGh7HOY8dTmkFTDJ/DBleKg8IZKBqlja4nrcy6fehFhar+BDJBNRFKB9kTS095J96l2RMhWexxCGzRiOMVNBUkk6S5xqXE85KpBnD1lKmMVlJ5w2QDsvn4rAt3DRlaQUEsMVRT9nEK9YMhdQoDoTKOVIbOwyTysiYNL3uDWjGgxPSQPaqiz74bA9roMnCocC11pcMKEUPEsOn7zsOYHSqpyhlOe0Pv2iaSV1SayPc6ldN0HBo6AAFjILDxraCg1L1EQkIiIAiIgCsbgE9KSepT/qbOq5VjcAnpST1Kf9TZ0IOgEREIPGrnfhw9LO9Xs/zSLogaFUHCZmdHabeZXSPaeKibRobSgvHX1lUzTshbpP3F0ML5naLN5TKKecm8W3l7Gbk5N4tvL2M3LJeVPjkbLtqMMyBop5ybxbeXsZuTk3i28vYzcl5U+OQu2owzIGinnJvFt5exm5OTeLby9jNyXlT45C7ajDMgaKecm8W3l7Gbk5N4tvL2M3JeVPjkLtqMMyBop5ybxbeXsZuTk3i28vYzcl5U+OQu2owzIGinnJvFt5exm5OTeLby9jNyXlT45C7ajDMgaKecm8W3l7Gbk5N4tvL2M3JeVPjkLtqMMyBop5ybxbeXsZuTk3i28vYzcl5U+OQu2owzIGinnJvFt5exm5OTeLby9jNyXlT45C7ajDMgaKecm8W3l7Gbk5N4tvL2M3JeVPjkLtqMMyBop5ybxbeXsZuTk3i28vYzcl5U+OQu2owzIGinnJvFt5exm5OTeLby9jNyXlT45C7ajDMgaKecm8W3l7Gbk5N4tvL2M3JeVPjkLtqMMyBop5ybxbeXsZuTk3i28vYzcl5U+OQu2owzIGinnJvFt5exm5OTeLby9jNyXlT45C7ajDMgaKecm8W3l7Gbk5N4tvL2M3JeVPjkLtqMMyBop5ybxbeXsZuTk3i28vYzcl5U+OQu2owzIGinnJvFt5exm5OTeLby9jNyXlT45C7ajDMgaKecm8W3l7Gbk5N4tvL2M3JeVPjkLtqMMyBqxuAT0pJ6lP+ps6xeTeLby9jNymXBVmjHZba+Rsj3E2eRlHBtKGaJ1cPuhe2V8Mjka1dq+x4koJo2q5ybE9y2ERFuMB43QoBnh9aP3I/wC6n7dCgGeH1o/cj/uuV6r9lPn/AKdT0r7/AOF/0aRfcUTnODWiriaADSSvhZ2Q/rMX32r51jdJyNxVD6SR2ixXJwQ+vo9ati/3b0Ob9q2D/dvU7y1lTwePjLt7FopWmkrTWXPdr3taYiLzgKhwJxNNC60lHSxO0HvVF89jjx1tVI1XtYip57kPkic0kOBBGkEUI9i+VNs9bE0wiSnlMc0V5w40IPRjX2LHzOyK0t494qSTcB0C6aF3XUHsWd1A7X6lF97fY0t9QbqNcqe1nuR2HI9ocKtheRz0p8V+FpskkZpIxza6KgjsUxynnk2N5Yxl+6aONaCo0gaa0Wbk7KUVsjcC3oex2qug9WBoehXJRQPVWMk+rLzqUrXVDESR8f0kDstiklJEbS4gVIFNHOvbXYJYqcYwtrWlaY006OtbRjfAraBXyK/+x/P1H5VIs7LBxlnJA8qM3h1AUcOzH2BUso0dE9f/AE3gXSVqslYln0O4kDijLnBrRUkgADSSVlzZFtDGlz4nBoxJwoFtMy7BelMh0Rig+87cK9qms8bXtc12IcCCOgihVtL6ek0Wm5bMCqq9RWGXQaluJVKzYci2h7Q5sTi0ioIpQjtRuS3eEcRrv3fZXzu7ip1li1iz2ZxbhRoawdJ8lvZp9iopqRJEe6RbEb4pdU1ixqxsaWq7xCA2bJsshcGMLi3zgKYYkY9h7F+/0etWwf7t63WYWmbqi+L1t8r5fdA8NELpAWg1FaaSKYA83vV0NHE6BJpHKn92YFM1bM2dYmNRf6txId9HrVsX+7esaz2GR7ixjC5wrUClRQ0PvKkluzukMbgIHxkil81oK4VxGlYmY/1h34T/AJ2Kp0EKytjjcq27/LC5tROkTpJGolm7y01/0etWxf7t6+X5CtIFTC+nVX4KZ5eziFmcwXL14OOmlKEb1+WRs6haJOL4stNCQa1GGmvMtK0dKkmq1i6XnsZkrapY9boJo+e5BGMJIAFSSAB0k0p2rP8Ao9ati/3b1t87bO2KeKVoxJBcOcscDXrOj2BZljzz4yRjOKpec1tb2ippXQqGUsTZHRyusW3ZZxyUvdVTOjbJC21LNtvDMjn0etWxf7t6+Jsi2hjS50TmtAqSaUA7VPss5T8Hi4y7exaKVppNNKiOV84X2oMiYy6C5uFa3iSA0dVT8F7qaSngtTSXS4J4hXTVdRNY7RTR4r4ppIo3ONGgknUBU9gWYch2mleJkp1f2U3s1lhscBOoAFzv4nHR7yaALUsz7bexhIbzhwLuzR70WihiREnfYq4ef8CV00qqsDLUQiLmkEgggjSDgR1jUvFP8uZLZaYb7KF129G4axStDzgqK5tZJFolo7zGi87pxoB7cexUTUT2StjTbpblNENcx8TpHJZo70MGzWGWT93G53UCR2r7tGSp4xV8T2gaSRh2hTjK+XI7K1rQ2pI8ljaAADWeYLHyPnYyZ4Y5lxxrTGrT0VwxWn+FAjtW6T6vjZ5+TL/OqHN1rY/p883EFWZZ8jzvaHMic5p0EUotxnhkZsbhLGKNcSHAaA7SCOauPZ0rf5qfVY/9XzFVQ0OlO6KRdycPwWzV+jA2aNN62bfyV9JGWktcKEEgjmI1L5WZlf6xL+JJ8xWGsD00XKh0WLpNRT9ILM95oxrnHmAqfcsz6PWrYv8AdvUxzYszWWVhAxcLzjrJOPu0exYLs8ngkeCye+vwXTSihZG10z1S3D+lOUtdM+RzYWIqJivdCOfR+1bF/u3rAIoaHSKhSfKOeb3McwRGNzhQEnEc9BTmUXCxVDIWqiROVcfLDdTvmeirKiJh5aFIcx/rLvwn/wBRijykOY/1l34T/wCoxTR/fZ8nmt+w74J0iIvsD5A8boUAzw+tH7kf91P26FAM8PrR+5H/AHXK9V+ynz/06npX3/wv+jSLOyF9Zi++1YKyslztZNG9xo1rgScTh1BfPRLY9qrin7PopUVY3ImC/on2Xra2KMPcwPbfYHAgHA4VFdYWAzOOwA1FARrEZB+Cwc5c4IJoLkbyXXmGl1wwBxxIUUXYq69zJf8AEqKlnzjgcakoEki/yWotvx+zfZx5yCcBkYIYDUk4FxGjDUNakuakodZY6arwPWHn46faq8WzyJl19ncaC8x3nN0e0Hn+KzU1aqT6yXilnwaqmhRYNXFwW35MTKVldFK9rxQ3nadYrgRzgqR5jWRwL5CCGkBo6TWpI6Bz9Kz/AKVWN4F+vU6Mup2AhY9vz0ia2kDS46iRdaPYcT1YK+KKnhk1usRUTcnEzyy1E8ep1aoq714GpzzlDrTQfwxsaeurnfBwUozct3HWdt7Et8h3SQNfWCD7VXsspcS5xqSSSTpJK3Oa+WmwPcJCQxwGomjhowGOIr7lTS1aJUq92xHeIXVVIq0yMbtVvikvyTk1tmiLQcLz3E9FcK9TQB7Fps2suGS0StccJCXM6LoDad0A+wrzLudML4HMhcS53k+a5tGnzjUgasPaorYrUYpGPGlrgesax7RUe1aKirZFJG2Jfpbvs6fozU9G+WOR0qfUu63qWJ4pb4Tx+u5d9tdPXTBRvPe33pGxDQ0XnfedgOwfMtz9MLJTzz3H7lBbXaTJI57tLnE9pwHsFB7FNfURJHoRKi6S7bB6fTyLLpyoqaKbLSS5h6ZuqL4vW5ytnLFZ3hjw4ktDsKUoSRrI5lGs08rRQGTjXEXhHTBztF6vmg84UgdnVYjpdXrjfuXukma2mRqPRrtu/wCV4WldXC5alzlYrk2bvhDUZbzshmhdG0PBN3E3aYOB1HoX4Zj/AFl34T/nYt1LnLYi0gOxINP2b+bqUbzWyjHBMXSmg4tza0JxLmnQK8xWaR6fyI3ukR3unD52+5pjav8AGkY2NW/PHL2JblTKEbJ4mStaWvDqOcAbpBFNOo1+CznRsia5zWDAEkMaLxpjQAaVC868qxTujMTi4NDwahw0kU84DmWfkHOxjY7locQW0DXUc6o5jSuI59a2srWa5zHKlnBfx5+jG+ik1LXtRbeKfk0mXMsG0SXqUaBRo6NJJ6Th2L88i/WIfxI/mC/TLjoHSF9ndVrsS265t12ul4DArHybO1k0bnYNa9hOk4A44BcRXLr7XrbtTbwO21E/j2MSzYuziTTPP6qfvx/FQzJcobPEToEkdeq8MVIc5c4IJoCyN5LrzDS64YA44kUUUWn1CVrp0exbbET9qZvT4nJTqx6WWqv6QsLOmyukszgwVILXUGkgHGnPhj7FXrcTQYnmGmvNRSjI2eFxoZOCQKAPGJp/MNfWtmM57CDeB8rn4t17totM6QVapJrEbiimaB09IixrGrsFQzckxGGysEmF1hLujS4j2KPZhSi9I06S1hHUCQfiO1Y+Xs6TM3i4wWsOknzndFNQWmsdrfE8PYaOHZ0g84K8S1jGzR6G1GbPnge4aKR0Mmnsc/8As3ue1kcJRJTyC0NrqBBOB5tK1mb9kdJaI7v8L2OcdQDXA49dKe1Say55QPbSZpadYpfaeqn9wvp2dtkY39mCf5WsLB7wAvT4qd8uu1qWb7OPn4PLJqiOLU6tbd1vAZ7zAQNbrc8U9gJP9u1Zean1WP8A1fMVCcrZVfaH334Uwa0aGj+56VI8g5x2eKBjJHkOFai686XE6QKKyGrjfVOkVbEssS3ZxK56SRlK1iJattq2beCkZyw4eES4/wDeSfMViXlPjnRYvtf/ABv3LVZx5as0sN2I1deafMc3AacSAsc1NGmk9JUXetnim2CqkVWsWJU4W+IY2Qc6uIbxcjS5grQil4VNSKHSK1W4+nNn+zJ2N/5LHyVluxMhjbJdvhrQ79m440xxpisr6Q5P/l/Kd/xWyCRzGIiTN/PD23mGdjHvVVhd+OPvuNkBFaoa0vMeDSooRqqOYgqtpGXSRzEjsNFM7fnlC1hEFXOpQeSWtHSa/BQqqzeoyxyK3RVFVN6oavTYpI0dpIqIu5FCkOY/1l34T/6jFHlIcx/rLvwn/wBRiyUf32fJrrfsO+CdIiL7A+QPBoUAzx+tH7kf91PxoX4y2GNxq5jHHnLQT2lZKynWoZoItm010lQlPJpqluwqqqVVp+LIdlH3G7k8WQ7KPuN3LlXQ/nTp3OrfDeTMqy8lVafiyHZR9xu5PFkOyj7jdyXQ/nTp3F7t5MyrKpVWn4sh2UfcbuTxZDso+43cl0P506dxe7eTMqyq9vK0vFkOyj7jdyeLIdlH3G7kuh/OnTuL3byZlWVS8rT8WQ7KPuN3J4sh2UfcbuS6H86dO4vdvJmVZeS8rT8WQ7KPuN3J4sh2UfcbuS6H86dO4vdvJmVZVKq0/FkOyj7jdyeLIdlH3G7kuh/OnTuL3byZlWVSqtPxZDso+43cniyHZR9xu5Lofzp07i928mZVlUqrT8WQ7KPuN3J4sh2UfcbuS6H86dO4vdvJmVZVKq0/FkOyj7jdyeLIdlH3G7kuh/OnTuL3byZlWVS8rT8WQ7KPuN3J4sh2UfcbuS6H86dO4vdvJmVZeSqtPxZDso+43cniyHZR9xu5Lofzp07i928mZVlUqrT8WQ7KPuN3J4sh2UfcbuS6H86dO4vdvJmVZVKq0/FkOyj7jdyeLIdlH3G7kuh/OnTuL3byZlW3l5VWn4sh2UfcbuTxZDso+43cl0P506dxe7eTMqy8lVafiyHZR9xu5PFkOyj7jdyXQ/nTp3F7t5MyrKpVWn4sh2UfcbuTxZDso+43cl0P506dxe7eTMqyqVVp+LIdlH3G7k8WQ7KPuN3JdD+dOncXu3kzKsqlVafiyHZR9xu5PFkOyj7jdyXQ/nTp3F7t5MyrKqQ5jn/tLvwn/wBRimXiyHZR9xu5fcNijYasY1p0VDQDT2K2D0x0ciPV272KZ/U2yxqxG7/c/ZERds4p8hKoiAVSqIgFUqiIBVKoiAVSqIgFUqiIBVKoiAVSqIgFUqiIBVKoiAVSqIgFUqiIBVKoiAVSqIgFUqiIBVKoiAVSqIgFUqiIBVKoiAVSqIgFUqiIBVERAf/Z"/>
          <p:cNvSpPr>
            <a:spLocks noChangeAspect="1" noChangeArrowheads="1"/>
          </p:cNvSpPr>
          <p:nvPr/>
        </p:nvSpPr>
        <p:spPr bwMode="auto">
          <a:xfrm>
            <a:off x="63500" y="-684213"/>
            <a:ext cx="3267075" cy="14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/>
          <a:p>
            <a:endParaRPr lang="en-AU"/>
          </a:p>
        </p:txBody>
      </p:sp>
      <p:sp>
        <p:nvSpPr>
          <p:cNvPr id="29699" name="AutoShape 9" descr="data:image/jpeg;base64,/9j/4AAQSkZJRgABAQAAAQABAAD/2wCEAAkGBhISEBUUExQUFRQWFxgXFBQXFRQUFRUVFBcVFhQYFBUYHCceFxkkHBQXHy8gJicpLCwsFR8xNjAqNSYrLCkBCQoKDgwOGg8PGi0kHyQsKSkyKTAsMSovKSwpNCkuLCw1NC8sLDAsKSwpKSkpLCwqLC4pLCwsLCkqKSkpKSwtKf/AABEIAOEA4QMBIgACEQEDEQH/xAAcAAEAAgMBAQEAAAAAAAAAAAAABQcDBAYCAQj/xABQEAABAwEDBAoMCggGAwAAAAABAAIDEQQSIQUHMZEGEyJBUWFxobGyFCMyMzRScnOBksHRCBUWU2J0gqKz0iQlQoPCw+HwF0NEY+LxNVRk/8QAGwEBAAIDAQEAAAAAAAAAAAAAAAEEAgMFBgf/xAA1EQACAQIDBAcHAwUAAAAAAAAAAQIDEQQhMRIyM1ETQWFxkbHRBSJCgaHB8BQj0gYVFjSi/9oADAMBAAIRAxEAPwC8UREAREQBERAFFbJ9kUVhsslol0MGDa0L3nuWN4ydWJ3lKqn/AIRbztFkFcDLISOMMbTpOtCG7I5N+U3239Inmla+S8aMc4NAvuAAAOAAFPQjcnQb9qtPrv8AzLnLBae0R7oDBw1PPvWTsr6Q1hZmg6EZLs2/abV67vevoyXY/wD2LSftu/Mud7I4182/j50B0TsmWTemtHpefevvxVZPnZ/Xd71znZPGF97K+kNaA6b4psXzto9Dne9eDkexfP2n1j71zYtv0hrC+m3DxhrCA6J2SrHvT2n1j715OT7J89afXd71z3Zo8YawvvZYp3Q1hAdH8X2P5+0+ufetjJ9ojsztts8k22sBc2+4lpoCSCK4gioouSNtb4w1he4bYKndA7lw0g/slAfpbY3l6O2WZkzP2hRzd9rx3TT/AHoIKlFU+YaQltrFcKwkDlEoPQNSthYM3xd0EREJCIiAIiIAiIgCIiAIiIAiIgCp34Rh7VY/OS9ViuJU78Ivvdj8uXqxoYy0KwydEDHFUA7iTSAf80La2hvit1Ba2TO4i8ib8RnvW4V0qC9w4WLb6Qy2XJDpa3IrwGkhu5FdFXHAekrxasmGM0fFdNKgObSo4RwjjC7S3ZIY6DaxHM/a3NumFm2OAvWqN250AOMAeXaSXgaA0DDlHJ7G2S5cey5HfpI26++dufUt0NdSItNO6EjK4tap20Q6TS1OL7HZ4rdQXzsdnit1BbdjaC8A46ehbDoWm7g3uqEt0U4Fpq4mNOey1+Z+hewvsuriaHSwktWrd2z/ACX3Izsdvit1BOx2eK3UpB1HXxdAug0I4uFfZGgtN0NpT7Q4VH6lXScbfbT1Nr9kyacoVE1Zta3drp5a5W17V22jux2eK3Uvohb4o1LencG7m6DhpOnlqsjbO03O5GAqOFQ8VFRUnHJ6eZMfY9SdSVKFROUbJrNWbaXXa9r9Wtu4jNqb4o1LWdGBI2gAqX/hvW/MN0eU9K0pD2xnK/8ADct1Rp07nNpRcK+w3o2vAtXMN/rP3P8ANVtqo8w53ds5IemVW4uezuQ0CIigyCIiAIiIAiIgCIiAIiIAiIgCpz4Rfe7H5cvVjVxqrM/tDZbO0taayuxIBcKM/ZdvV3+GgWUVd2MKjtFsqHJne4vJm68a3Vp5M73DyT9aNS+SIA+0RNcKh0jARwguAK6FDcOHi1erbuN45YEsAilc9tC115rWyBxY0saXAuaWm6aEgkGgJFak+LdlqsLYWFxa0Xb7g1pu3r5a1jSaAuoSSSTdaMAKGx/kVZPmWc/vT5F2T5lmo+9Y9JAz6CpzKkikLTUL2+0uPFv4CmKtj5FWT5lmo+9PkVZPmWaj71i5U5S2mszdD9TTpulCbUX1J/nJFUPtbiKYceGnlXx9rcRTDHSaYlWx8irJ80zUfevnyKsnzLNR96xSorSJtdbGybbqvNWefVn6vxfMqgWx1Kc9MV57INWnxdCtn5FWT5lmo+9PkVZPmWaj70XQr4SJVMZJJOo8rdfKzX1S8ConuqSeFaUnfY/3nUXS7MLAyG2PYwBrQG0A0YtBK5t3f4v3nUW2rw8inQv0/va5lp5iD222Dih6ZVbyqbMTaHUtTP2QWOpQVvEyNJrp0NGHvVsqhNWdjtUpbUbhERYmwIiIAiIgCIiAIiIAiIgCIiAKrM/Q7RZvOv6itNVZn57xZfOv/DWdPeRqrbjKjyX3qHlnHUPsU1kHwqDzrOsFDZL7xF5yYa2tPsUzkHwqDzsfWCvUOGzj4rir5FnR5cv2u02ckUija4bm73bQRu7260nC6KUGlTy1431ke0tbuQwg6Sb17ThhS6thVTohczlPKhEm7e/ahLMXbUS1zY4WQjdEUJa17nF1CSbwoDvdMtC15Dhk7pu+4mjnNvbYQZA+h3TXFoJBwNEBEWy3PbNI8TUDTO0Mq66GQ2VrzVl2l4SOvE6aEDHQvORLdKXNaXvFZrrmym8/c2XbJADugAXua8CuDaaMQpdux+GriQ5xeHB157nA3wGyG7Wgc4AVIArRZrJkmKOl1tSCXBzi577zmhhJe4kk3QG8gohJtOcBicBwnBAa6F4nga9pa4VBpUchqOhfYYQxoa0UA0DlJPtQgqfOD4fJ5LOqFyLvCI/JlP3F1+cLw9/ks6oXIAVtLPIl6jlZqcLwOfR/2H8y18xQ3dq5I+tKrbVS5jO7tXJH15VbSqVd7wOphuH835hERaiwEREAREQBERAEREAREQBERAFVufnwey+df+GVaSq7Pz4NZvPO/Dcs6e8jVW3GVFkrvEfn5OdhUxkHwqDzsfWChsld4Z9YfzxlTOQvCoPOx9cK7Q3GcjFcWPcvMuSJh22Q0NC1lDhQkX60xrvhbKIqx0DzLIGtLnEAAVJOAAG+Vzh2RSRxX3dsZelDZTG5l67G10VWgbm9IXMqaCja4KdyhYxNE+N1QHtLSRpxXyexbZC6KRxdfaWPcKMLg4EHAYA0KAio8qzG2CI0Da0uXCKs2kP2xrzp7ZVl0bwrxrJb8oTX3Rx3WdsDQ/cuIaIHTPN1xpW8Gt5DXjW6MnEyske8uLAQ1oa1rQXgB7uE1poJwWvbdjzJC4hzmOc9z3EXTW/CIHihGFWCnFUlCTdydM58MbngB7mMc4DQHOaCQOKpWwsD7GDGIwSGgNaCDQ0bSmI5KL3Z4bjQ2pNN8mp0k4n0oQVTnD8Pf5LOquSh8Kb5qXqPXW5w/D3+SzoXI2Y/pXJDJ1JFYqcJFCjx38y1sxvfLT5LOvKrbVSZjx2y0+S38SVW2qtbe8DpYXh+PmERFqLIREQBERAEREAREQBERAEREAVW5+/BrN5534blaSq7P14NZvPH8Nyzp7yNVbcZUOSu8D6wedhCmch+FQ+dj64UJko9pfxWhp14KbyJ4VD51nXCu0N1nIxW/Eu1eXyAUqQKkAVNKk6AOMr0o/LlhfLG3a7t9kjJWh5Ia4xmoa4gEgVxqBvelVjoGxacoRxtLnOFAbppVxvUrS62pJpjSlaYrwcqxbVtt4mPhDHkjGmLA28DXiwXKxue4QlgaZ3W20SBjiREZImSRyC+BeuDG6btTQVA0qf2KvBszXj9uSV55XTSF1OEVrQ74pgNCEm3LlWJsQlLiWHfax7ziaYtaC4Y4aMDpS0ZViZG2QuJY6lHNY9+mtMGNJGjfUTk2Z8eT4n2cNduTJWUmPtbi+Rx3AduqHRoWNkskOS4jCGua2AOeZHFjhFtRc5zQ0OBfxaK76A6OOQOaHNIIIqCMQQdBBXpReT7VDBZ4GOka2kMYaHENJAYBUivEdRUohBU2cTw5/kM6Fx9nbW0HzD+h67DOL4c7yGdBXH2Z3b3eZdzkj2qxU4aKNHjyLYzId9tPkt/ElVtKpMyHfbT5LOvIrbVatvnRwvD8fMIiLSWQiIgCIiAIiIAiIgCIiAIiIAqvz8j9Fs3nz+G5Wgqwz8+CWfz/wDLes6e8jVW3GU3kzvU3FLEfvBTOT7QI543mtGSNcaaaNcCaalC2A7i0eVEfvBSTxiVdofEjkYv4X2Fl/4mWXxJvVZ+dfP8TbL4k3qs/Oq5skoZIxzmh7WuaXMOhwBBLTxECnpXQHZFZr7XiAlzH3902K7IdrubtoFAKgOoMK1WTpRWiIhiJvVpfIlrVsysL2gCO0RlrnOa6Isje10hrJdcH1F4nHhWexbP7HE26xk93eaRHRuAqGi9gCaupwuPIucfl+DsqOVtnDY2MubXRrq92Gk4AOddc2pONRXgWtlHK8TzFchDNrBr3O6qGgCoAJALS6pxrI7iUdGuQeIlbeXgdNaNm9idGyMMtMcbMA2MsYC0Cga7dbplMLpwXy2bNrFIxjCy1NjYLtxjmNY5tA27I2/u20FKHDErkI7awG8WC8McBhWpx6OWi+G0w173T3UI3zp0Y8VTXQp6KPIj9RPmjtJ9ntjfphn7m7hcG5Ae2nd8Ejta2RnPsw/yptUf5lwBtUVO98/Rx9CxWyZjiLjboA/7U9FHkQ8TPmje2VZYZarQZWBzWlrRR1K4chK52zd+k810ub71tuC1LIO3SeQ3rRrCsrRSM8K7zbZbGZLv1o8hnXerbVSZk+/WjzbOs5W2qtffOlhOEvn5hERaS0EREAREQBERAEREAREQBERAFWOfnwSz+f8A5b1ZyrHPz4HZ/P8A8uRZ095GqtuMqHIXfLQKA7gHHhAw51n7CJFb+kV7nh+0sWx0fpTxwxjpAW9Zu4b5LegK5RV5SOViXaEWZcnbEbVOC6FrpADQlrKgGgNDuuNZbZsHtkTC+Rj2NFKuLMBU0G/wlWHmjm3FoZwOjdrDweqF1GzSC/YJxwMveoQ72JKpaezYzhQUqXSXzs+RQ/xDJ433f6r4chSeN93/AJLoJJKNrxVS2sLHFh0tpeP0qVIHENHHRcn+5VM/dX19T2MP6Yw8rWqSzz+H0OfGQpPG+6PevvxE/wAY+qPeuiljfG4seCHNwLTpGAPQUIWt+1Ki+FfX1Nn+L4fXpJf8/wASHybsQtE5cIg992l6jW4VrStTv0K2rVm+tkbHPfHI1jQS5xDMANJwcrIzYQ9rtDuGRrfUZX+NS2z2a7k+fjDW+s9oXWhWbsra2+p5Gtg4Qc7N5OXLqbt1FDuyf9M6go/JDyXyE4kUbXiEgHQFMSnBQ2Qh3Z+k3neStlfqRVwrupNltZke+z+aj6SrcVSZkh22fzUfSVbar1986GE4S+fmERFoLQREQBERAEREAREQBERAEREAVaZ+GHsGE0NBaBU8FY5AKqy1V2f4HsOzUrTsjHTTvUlK6llB2kjXUV4NFSZAdS2DjjPSpGzto0cVR6pI9ii8j+Fx8bHDmJUzG3Fw4HyD77irtHiM5WIV6UX2+p3Oaaalomb40YPqvH5lY2V4L9nlb40bxraVUOwbLEdmtgfK66wse1xoTSoBGArvgK0odldifotEWPC4N61FhXi9u6Rvwk49Fst8ynJamIEDGgNOGlDRbVjyozsoTvYXtvl9wGld9tSQcK01LE2gqKg0Lhga4AlYXWXElppwjSP6Lz9a8Kko9rZ9JwMo1cNTlfWCTz7Ca2S5ejtcjZGxGN4FHEuDrwHc7wxGI1cCj26AtdkJ3zzU9qzGQDfVeW1N362XIqnRgoLJLmyyc28VLET40sh1XW/wrFnPmpYKeNIwarzv4Vh2H7IbLBYImyTxtdu3OaXVcLz3HEDHRRQOcbZTZ7TFHHA++WvLnblzR3JAoXAV0lemhB9JpkfLa1aLot3za8yvrQ6jVFZBHa3nyOh5UjbnUY4/RJ5itLIwpA/lHNG8+1ba+9FFTC7kmW1mXjO3TkDARsBPGXGg1Aq11UuZFp2+2nepEOZxVtKrWd5s6OFjs0l4+IREWoshERAEREAREQBERAEREAREQBVb8IDwKzfWR+FKrSVX/CBH6BB9abzxSqUYy0KcsDqWmE8bhzKffg+Ty662MPtK5uF9JIT/ALg5/wDpdHaW9sfxhh1gt/hV2nxTlVc6BqseX40JG8ADT0031nYx3iuHoNPTXQtWxZUdE25WQEE9zK6MGoAaboFN6td/Qt746LgR27HDdTveNLaVFMdB18SsqRRcUus2bExrm4gE1Wy2ysqKigriccBvlamT3aQprJWSWyw7fI+5GA5znUvEND9rjbG3QXuIJrwU9PnsW6yryUZNLXXmfRfZNPCTwFOdSnFvNbqbybXLXTxNfKNhha8iOjm726L+HfoN6hpTCq1HwtAJoOFdBlPIjGse6N0gdFd22KUMvtbJS49pYS1zcRhvVXPW00YVXhOtKrGLk82usu1aODp4WdSNOPuxb3Vyvy7iEZIXnAE1NGtArXe0DSSpO1ZKdExpfdaS4tLRUFpaGmjsLv7WgVI36HBR+TrcIS4EljrzS14jZIQ0X6gXyKd03R4qnZ9k0L2ubtd6rHBgdE281zh3W2GQnA1ODRvDCi9PtO58v2FY5fLBpE/kI14LzkpnaneUR90D+JecuO7WeMtGtwWbJTe1DjeT96Me9aKmdRFqhlRk+8szMh3+2ckfM549itxVHmNHbLUeEN/ElVuKpPOTOpRVqaXYERFgbQiIgCIiAIiIAiIgCIiAIiIAqxz/AJHxbFw9kspx9rlqrOVX/CDH6th+st/CmRGMtCkXvo1h4HsOpdVbB2zljH3XO/MuSm70fQecLqrQ+piPjNeNYjd7CrkX+5FnNmr0pIwyWcO0ivHvpHEG6Ke3Wvk02NB6Ty+1emk4Eg0Og44000Ogq6cu7NqxO3XKP76Fv5Kyu2EPgtAcYHigIIBbRxewtJwvAki6dIKjI3Brgd6q3XWxm/XUuNj6VR1VKEW7o9r7AxeHjhZUq1RRaldXdsnb7q5O5Q2RRPbI2Jz5ZJrgkkc1jKMjpda1jSaYtFXE7ygcoHcgcfsX1lsjGjD0LUyjbRSoxpvaKk6Aq+GoVXXjKcWkr/f7l72pjcKsDOnRqKUnZWT7UvJdxrSxAjEA8q8RwgaBReGnfdieYcg4FnBqPYvQnzzsuROWnYNH0xzAn2LeyU3tUfGSedx/gWhlk7qMcZOof8lJ2Ft2OPyL3NJ+YKo86x0IZYcsnMg3Gc8LGHW+U+0a1a6qrMq2hkH+zF0lWqqUtTqwVohERQZhERAEREAREQBERAEREAREQBVl8IAfqyP6yz8OZWaq1z+/+LZh/qY6cW4l9lR6UMZaFEsxjI+ieYVXRxPvWezu4C0H7THs6aLnbFiKejWpzJbq2DjYQfUeHHmqrN7bLKKV9uP5mYbWbr67x0HjCl7ZslEtlihEMTSwuq9raHEtIuY4E3d1wrVljBqCKrEyyNGgayTzVV5xzOUpq1jNGcF4dPjQY8PB/VZCvmxqw9kTNixvOD6C8GXnta5wbecCBUilaFS3YxjHa0DSsNsaSzDTp1LoMvNEUEUQaBcntLQ40vPDXRgOqAKg/wAKgyf76ET2kS1ssxZKyxtRJEcUlRSksYkAxrgDoKyC0X3OdRoqSSGi60VOho3hwBYnWRpNSMeGpHQvd2gpoChJoOSayIfKjqyDiYedwHsU5K2kR+jCdd2P+q5+1GszvsN11PtXT2yPB4G/tbPWkLeiiqJ/uSfedK1qUV3Fj5o47ssw4I4xqJVnKt81gpPPxsZzOd7+ZWQqjOlHQIiKDIIiIAiIgCIiAIiIAiIgCIiAKtc/o/VjPrMfUmVlKt8/Q/VbfrEfVkRGMtChrG5Tmx1t6OeLjeB9oED2KAsuDv75VIZPtpilcRv0qOEEU6Qt73EU1lUfcSsFoDhUEaMeEHfBCyVWMZSsr++QgnhLGk+sMV7DLGe5c5nJJK3mJorCxPNFSWC5SPVVpWiyY3mmlceL+i3ew4T3M8g+3G7pZXnXh+TRvWl3qxH2KXiIPqMVg6i0aMFngIONOQe0noWwFjOT/wD6HerGPYvhsY35pD9pjehqfqIrmHg5vrRlCwTzBoqSBykBeHxQjS9x5ZHnmBWJs9nadzGK8N0V1nFQ8TyRksFzkR9ljvzNO8+QU42igHQuppUsHjTt+5GJOlRlnte2zMo0C7U8eDTRTMbd3D+/k1OEbeYrTF5SZaks4xX5YsXNd3+fyG9Yqx1Wuas9vn8hvO4+46lZSrvUux0CIigyCIiAIiIAiIgCIiAIiIAiIgCrzPrX4pPBt0V7gputPppzKw14mha9pa4BzSKFpAIIOkEHAhCGro/HkThUf3yra/a5W9B/qrz2UZjbFaKvs9bLIcaNF6EnjjrufskcirnZdmutlhJlaNugYQNsaN1RwxLo8SAKUO8tql7rRVlTakmcnVfKrWMknHqQPl+lqWJJttXpaW2S8JX3t3C7nQG0QvtFqdu4X8691n+nzoDMV8qsRZaDvSanIIrR4snqn3ICYyC3ducdDRifSK8wKng4NkAJG4gjYfKdec/04NWHYnsPttuhLI2XBiXSSBzGaQ26DTF1C404laGSczdlZIZJ5JLRUh1x24ZeugOLg3F2IrSu/jVZ7SULEKEnO/VY1M0hvSzuGLbrW1GitSaV4ferMWKy2VkbAyNrWMbgGtAa0DiAwCyrSy0lZBERCQiIgCIiAIiIAiIgCIiAIiIAiIgC+FEQHPLYYiKWYGQLaj0IigGRe0RCT2F9REJC+oiEhERAEREAREQBERAEREB//9k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/>
          <a:p>
            <a:endParaRPr lang="en-AU"/>
          </a:p>
        </p:txBody>
      </p:sp>
      <p:sp>
        <p:nvSpPr>
          <p:cNvPr id="29700" name="AutoShape 2" descr="data:image/jpeg;base64,/9j/4AAQSkZJRgABAQAAAQABAAD/2wCEAAkGBhQSEBUUExQVFBUUEBUUFBAUFRMUFxgUFhUVFhcVFBQYGyYeGBkjGRQUHy8gJCgpLDgsFR4xNTAqNSYrLCkBCQoKDgwOGQ8PGjUlHyUuLSosKi8qNTAtKSwsNS4sLCwsLiwpLCwsLywpKSosKS0uLy40LiosKSwpMCkpKSw1Nf/AABEIAOEA4QMBIgACEQEDEQH/xAAcAAEAAgIDAQAAAAAAAAAAAAAABggDBQECBwT/xABVEAACAQIDAgUJEwoEBgMAAAABAgADEQQSIQUxBgcTIkEUMlFhcXSBk7QXIyQzNFJTVGJzhJGSobGzwdLTFSU1cnWDorLC0RZC1PCCo6TD4fFDRGT/xAAaAQEAAwEBAQAAAAAAAAAAAAAAAgMEAQYF/8QAOxEAAgECAQcGDAYDAAAAAAAAAAECAxEEEiExQVGBsTJSYXGR0QUTFCIzcoKSobLB8CNCVGKi0hXh8f/aAAwDAQACEQMRAD8A9xiIgCIiAIiIAiIgGs4SbcXB4WpXZS2QAKg3s7sERL9F3ZRfovfonlVbjPxpJu6Jr1tNEyjtAuGLW7Ol+wJPeM39Hnt4jDfX0z9k8B2jjcrAZT1oPXFd4uN0XtquTp0XVb85RSV23fXm1Jv4E880vG+zH5FD8OPNLxvsx8XQ/Dnm/wCUfcnxjTj8oj1v/Madu+Y+1d5b5NS/UR92f9D0jzSsb7OfkYf8OceaTjvZ28Xh/wAKecflAet/jacDaA9b/wAxpy8uY+1d48mo/qI+7P8Aoeitxj48/wD2WH7vDfhQOMXH+2X8XhfwZ531ePWfxtHVw9b/ABtGfmPtXed8mo/qI+7P+h6L5ouO9sv4vC/gzuvGNjvbDeLw34U836v9z/G05GP9z/G0XfMfau855PS/UR92f9D2Lgvxk4jqimmIK1KVSolIvkCVEeo2Sm105rqXKKRlBGa9za09Tla+DdYmpRPR1XhNL3sRjMP2ej+0spF75yupSdKTg3fQ01oaaTWlJ6GIiIKxERAEREAREQBERAEREAREQBERAEREAinGb6g+E4f65JXnbfpp6OYuksNxm+oPhWG+uSV428fPv+BfoM6tK3l8PQ1fZ4s+AzqJ1LTtLz55mwtLM4HRvPg3ifRXoksCbW1NiSptqdewBoP/AHPnpYoqLALbW9wdx8M7Njb20YaWurn7RM01Uyro+1h6mFjQyJvO2m8z6M2hp2z7NJwuEN7EgWAvvNs1rC3ZN5jqJlYi97G15kXF2H+Y92o32ATDUqFjc/b9pJk45d/OMeIWGUPwtN+nRn2pLZvvqdkBnYTpeFbWWmElPBQc6kf/ANeF8soyzUrHwVbnUe+8N5bQ/vLOTNHX1viz6mL5UfUp/JERESRkEREAREQBERAEREAREQBERAEREAREQCJ8Z3qD4VhvrkleNua1f3ayw3Gh6g+FYb65JXnbh89/dJ9ELSt5fD0NX2eLN1sngpSqUabsGJemrGzMBci+4HtzYpwIoetb5b/3nz7D2mTyeGKoaZ2WtU3BzEkBSp1tlt2pNkE8nisXiac357169R5CvVrQlyn26iKjgLh/Wv4yp/ec/wCBcP61vGVPvSWWnEx/5DE899rM3lFbnvtIp/gXD+tfxlT704/wLh/Wt4yp96SwTgidWPxHPfaznlFbnvtIbiuBNEDmq9/13P2yKbT2fyLKNRfNv9zl3fKnq1caSCcOF1pH3z/tz6vgzGValZQnJtO+l9DN2Cr1JVVGUm/+HXgp11HvrDeW0JZ2Vj4J9dR77wvltCWcnoI6+t8WevxfLj6lP5IiIiSMgiIgCIiAIiIAiIgCIiAIiIAiIgCIiARLjP8AUHwrDfXJK8bd9O/dp9ssPxn+oPhWG+uSV222b1f3a/bH5o7zRT9BW9jiySbA2bUNWjWC3pnZaUs2ZOvNjaxN92t5N1mm4MepKHvFP+UTcLPD4yo51GnqujxGIqOUrPVmMkwY5rIbEKSyrcm3XOq7+zrYdszMJg2hTVkszBbFagJ6DSdaga3SAyrf/wAzJT5SKIcpHxdSAXph2y8qqWNZy4BTO4zli4Yjdre26YKoAZabM7U/PualSq1TmNSVbshzkC73JO9gDvEyYSmlQllduU5cVSWpPTIbkeRBNJwDl5MEA7swPYIGengAOsqc5WqBzYNrVYVWBF+bcspA7BE25WS/Ob+Om2n/AGasqzzv72mPB0ycOrEgvUooWqA5gWyCxB3FekSIcMyfOr771P6JNEdVTKt8tNVUNpYjdoem1tZC+Gx9K7r/ADhZu8GtvFK+18H9C3CN+PW/gc8ERzqPfeF8toSzcrJwQ66j35hfLaEs3PTR19b4s9ljOXH1KfyREREkZBERAEREAREQBERAEREAREQBERAEREAifGb6g+FYb65JXTbXpv7tfpMsXxmH0D8Jw/1qyum3D57p6xfpaPzR3mmn6Ct7HFnoPBg+hKHvFP8AlE3KmaLgw/oSj7yn8om0qYwKyrbrgxv2Ai3J+geGeFxEW6sktrPCVE3UkltZ9gnw43DLUqgG9+p6y3uLWd6N7i2p5g6ez2dPmwu1nJoFlULiOsUZsy3pNVGe+mgW2nSZ3xldw4RxTdKzNSVcrdNN388uSCuVCCAOmchTlCfTZ/VP6nYwlCRm2eGz1C5Vn5isyKUUgAsLKWYi2fsnwTLgiCXI6azXub6rZL7vczU4XFtTRWRKSUDX5EUlplHua3I57q2UDNd+t3HwzM216luUATkhiDRyWYuTy/U9w2awGazbt15ZKlJt26t61feYnKm232b9n3mMuBcPhaRsQHoo2Um5GZQ1ibC5132kP4Yrbkx7p/6ZMazOi845jc6AADUmyg26OaNezv6JDOF1UNyZGur/ANM+h4OT8pTWi74M0YW/j01ou/qZuB/XUO/cJ5bRlmpWbgd11Dv7CeW0ZZmeljr63xZ7HGcuPqU/kiIiJIyCIiAIiIAiIgCIiAIiIAiIgCIiAIiIBE+M4egPhWG+uSVy2x6YPe1+kyxvGb6g+E4b69JXHbB56+9J9sLTHfwL6b/BrLojxZOeDT+haPvKfyibBql8TTQqCDQrEsRqOdRXKD0AhjfuCef4PhXWpIqKKZCiwzKxNhuBs4n0jh7iB/lo/IqfiTz9TwXXdSUklnvr2nlpYKrluS6de0mVCmFxFNVdqgKVW5xVhTy5FCplAy3FQjW+izJkHVFOzmpd3YhmDinzWHMt1h51u5cSM4bGbQphOTwdJOWRXTJRIzoWpKpstT12Ioix189XTWfXTO1E1XBU1u2UkIoubZtbVt2U5r7ra3trIvwbiHs0W09fedeCrX3W4m1wePzUsKMq5qjoXpgDmcx6pJX/ACkMoF+yZ3xmHRXXI1ycQhNG4ZBdw7PyY3NcFrn/ADG8j9bau0KStVbC0kCuUd+SNw/KcmVNqt78oLW6d4uNZ2xWP2lR5R6mDSnkUNUqcg3NVmK3Z1qEWzKwOulje07/AIyvlXVu068HVvdL4krxjaf76NRIFwmQDJbdmb+mcVeG2IbeKPgR/wASazF7QerbPbS/Wgjf3SZowPg+tQqKUrW6yWFwlSlNSloJFwNXn0O/sJ5ZSll5WzgSPPKHfuF8rpyyc+vHX1viz1GLfnx9Sn8kRERJGUREQBERAEREAREQBERAEREAREQBERAIpxm+oD3zhvKKcrdthruvvS/SZZLjM/R575wvlFOVu22tqg/Ut8RMX86O/gaKa/BrdUeJr7zq4uCOyCPjnJnIl5gJy3Gexbm4VVDOjZUrVFfOMliKire/nOGAFrecAHMCRM+E2tUzsamHw1JXbFtVwvKVQT1SlIMSlGm5pZadHLqASGc2W8iuxFsSw39aG6VFucVPQTcC/Rcz2Li82RTw9Ll65RDUpk0kbQLRyszMRuuyo5/VU9uY5VfxPFx3s9BQ8GRWE8qrN5+TFaX96eo8qxmJxKV+qajCsoxa4molOq5pZzW5bI9M86kC1wMy9PSZm21w06opVE6nWk1TIpqrVLNySVDW5NgUGYNVao5IK3Li4OVbSfhzwd6lr5qZvSfNyT7wupD0W7Kg6WO8W6RPOcXSCuQNAdQL3sD0X7RuPBJUa2XJwkrNFfhHwYsPSjiKMsqEu1PY+D2Mxzukxzus1HwiY8CPTKHfuF8rpyyUrdwGHnlDv/CeU3+yWRmaP1fFn0cV6RepT+SIiIkjMIiIAiIgCIiAIiIAiIgCIiAIiIAiIgEV4y/0ee+cL5TSlc+EA88H/H/NLGcZn6ObvjC+U0pXbhJq6H1yBvlKh+2RfKj1vgaqHoa6/bF/zXeaadxNgNgPv5XDDtHEU/oF4/IjeyUPBVv9CzSfNPr4L4lFqDlENRUOc0g2XMo1IvY6XAvpuv3Z7QNsmvkq8gih6S29E5QA3MQOOR670UbBbjU7yFE8NpbMdGDLVohlNwwd9D8iSrC8KKgVA9TKUXKOQquiFbqdabUGA1RdBpYWtbSY5U5Rk5R0M9Hh8bSq0YUquZwuk23Zp9T09yJhwo4QUxhBhmw4blHrGllrVHanUWq4JOeitgHLLa/WgjSePY2qDUNtw0v2bdiSLa206lYZVqUwDmu71Kr1DnZncZuSCqCzEmwuekzSjYx9ko/Kf7k7Spyy8uWyyKvCGNpOgsPR0ZWU3d530X+PSfBMiz7l2G3stDxh+7OtfZbIubNTYC18jhrX03b95mo+CSfgOLPhj2do4Qf9Rp9MsfK5cDBzsL+0cF89USxsoXfxZuxHpLfth8sREROlIiIgCIiAIiIAiIgCIiAIiIAiIgCIiARXjN/Rr98YTyqjK78JBrTPuQP4E/tLDcaB/Nr98YPyuhK+cIfSqZ7ZB+NwPmAkJaYvp+jNWGzxrR2w4Si/oafDUy9RKYIDVHVFudLswUE9NtRO+MocnVqUyQWpVHpsQdLoxUkdNiRpefVsHb1XC1Q9Ko6AvTNRabZc6I18p7OhYeGZOEHCKri6zPVqVHXlKrUkqNm5NHfNkHY0CjT1omnOfOzWNWTOZ1gGdImQGckzqDOTOA5WsL2uPjmSfXheEWKpqETFYlEUWVExFdFUdhVVgAO5PlxGKZ2LOzOzG7O7F2J7LMxJJ7Zg6TTgebNhf2hgT4OVA+kGWNlcuDgtUwna2js8f9RaWNmeOhM34r0809Tt2ZhERJFAiIgCIiAIiIAiIgCIiAIiIAiIgCIiARTjRH5sqe/4TyuhK/bZW9C/YqW+cG/8ZHglguM79GVffsL5XQngWNXNQqDsajwgn+gfHIz5N9jXE04J3ruHOjNfxdvjY02Hx6qoBpU290yU2Pxspnc7SHsNHxVD8ObXg5j8GuHZMQiGo9apao1LPkpnDFabFuSZsorWNkIbp1GhkdbbOxzTYJSpJUHLcm74V2Qsz4jkmdQhORLYdiCNVcCxKlRfcwWII2PHsVLxWH/CnUY0esTxeH/CmPaDKa1QplyGtUKFFNNchdiuSmSSi2tZSSQLDomFZIiz7RjB6xPF0Pw52G0B7HT8KUfw58ckHBrgZVxqZ6dREtWNPnZr5lRXuLfrD4pw4kZMRgAlJn9DMyJTd6aigSq1FRk5wXK17v1pO5LemC2mr1w9gEVTm3qLb9LWFhbp3X13z0DanBWouFVKtanTqWqvWxgNZ2xFKgmIZRUCrcryN7Ek3CrfUgCG7T2GcNiKVM1EqZ6VOsKlPNkKsW6xmADrzDz1016CCBBysm2aKVLxlSMFraXbmJLsP07DW3flPZ/14P03li5XPYfp+H/amBt3OqFt80sZIWskugnOp42pOptk32u4iIgiIiIAiIgCIiAIiIAiIgCIiAIiIAiIgEU40T+a6vv2E8roTwijrmHZU6abwQbjt5c3zz3fjRH5rq+/YTyuhPA6T2YE7unuHQ/NeHHKi47TtKt4jEU6vNafYzQUaC3YMxXLoLKjXNyD11RAN3ZJ13TN1NT9lfxeH/1U42vQy1W7ev2H5wZuuAvBFNoPiFeo9PkcMaqlMupvaxuN3clkJZUVIYmj4mtOnsbW7U96NL1NSP8A8r+Lw/8Aqo6lp+yv4uh/qpsuGFZXr0ymiDA4QICtNWycgpGYIAC3OOtuwNwE0UkZ2fZ1NT9kfxdD/VT7cBj6lBWWjiq9NWKu4RaABKkZWPonTXKO3oDfdNJWeyk9rTuyWVKHIvjUw1SgaOIoilSPVuCHN5ahU5/KVg45i1V11uw7oizqufFiNs1nQI2LrMoplArCjbIUNMqPRG4ozL3DC4ypWxOarVNc00yrWa5uoJItfXeznXeSTre8+DauHSmaSqyM5w4arkqpVHKmrW0DIzL6WKWgPz3n1bGp2Ut65rDuD/ZkZ54225u/4GrC3jN1H+VOW+3m/wAmiTbA9Pw37TwHlCyx0rjsD1Rhv2lgfKUljolpM1LkiIiRLRERAEREAREQBERAEREAREQBERAEREAinGj+i6vv2E8roSvxMsBxpfour79hfK6Er+TJwM9XSYNs0s1NX6V3+HQn47Hwzd8WO2lwr4p3Sswq4U0lNKk9Qcpe9mI0Gh6ZraVjzTubT7P9+CaSujUmK3I6QQd46D/vsTkPNbhvX1+PE+hWfj6Ma60q0JbuS98Vbri9ptdv4J3qrySVWRMPQpB2ovTLGlRRCch1Aupmr/JtX2Kp8hv7TLsqhUr4ilRVyDVqpTDEmwzEDMddbDW3atN3/hc5c/VfnZwj4pajIaZKLWp0VUrVqKAWNVTe9tNM1xex5jBZs+Lg1i6uExKVhTrc1aisKYZWIemygX00DFWt7nsiTenxjcwL1FiGYUGpcoVBID0glSx6cz06B7iHuTQ47i+xFGnWd69uRwtPEFcr84uK5emCW3qcO4zAG9wbAayH9VN65vjM5ZM7nROOFvDsYnD1cOKNdGrYhaymrZf86WBBdtOYwuOkAaC4GloUwqhR0C3/AJ+k+GazZ6FjnYk20W9zr0nuC58Jm1WQSvLq4/6+rNNV+KoKL0zz9UVo955+pRes3PB71Rh/2hgfKqcsfK3cHvVOH7/wXldKWRiWkz0uSIiJEtEREAREQBERAEREAREQBERAEREAREQCJcah/NVX37CeV0JX4ywXGmPzVV99wvldCV8Jk4GerpOLzriKIqLlOhHWt2Cez2jOSZ1JkpQykWYbEOhK6V08zT0NbO56nZo1Lq9JxqUdSGVgSCCDcMrDUEEXBHYk/wCDWC5fBitW2jjEJauHC4xlW6LUfk8pVmzFaa1CddD1u4yLObizAMOwd47h6J8j7Op3vZx4Fb4jvleVJZpLevu5t8RRqedRqJftk7Nb+S+u66kbDhHieTZadHFYior0KdWqGxFVxnxFEVHBHJ0xry9S/XEhzmsSyzTYbCFtTonS3Z7SjpM+ung0G5S365AHdyrv8M+pR0k3PR0AdwdE7eUsyVunuXf8SLjQoedOSm9UVo9p5s3RG99qO1JbdrSwA6B0CZQZ0vOwMsilFWR86rUlVm5zed/f/Dc8HPVWH7/wXldGWTla+DZ9FYfv/BeV0ZZSVz0ltLQIiJEtEREAREQBERAEREAREQBERAEREAREQCM8ZNHNsvEe5VKp7S0qqVGPgVCfBK7MJa2qRlN91je/Y6Z49t/iuw1SoWw7VMKpJPJoxZdTfRWNlHaGgk4spqRTznmBnBk3PFGfblTxa/3nXzIm9uVPFr96TuV5K2kJvObya+ZE3tx/Fr96ceZG3tx/FL96LjJW0hgnYSY+ZI/t1/FL96PMlf24/il+9FzmT0kQnIku8yd/bj+KH3pynFM3Ti3PcpqPti4yek1XBOkXxuFRdWbG4ZgPc0qorOfAlJj8UsnIFxecDMNgmLKrPXZSvVDsWOW9yqg6J4N9pPZXLSaIKyEREiTEREAREQBERAEREAREQBERAEREAREQDBjvS27kjFaIk4lVQwziIkyoTicxAEREA6zlJzEA2uyuvHdkgiJXLSXw0CIiRJiIiAIiIAiIgCIiAf/Z"/>
          <p:cNvSpPr>
            <a:spLocks noChangeAspect="1" noChangeArrowheads="1"/>
          </p:cNvSpPr>
          <p:nvPr/>
        </p:nvSpPr>
        <p:spPr bwMode="auto">
          <a:xfrm>
            <a:off x="215900" y="-889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/>
          <a:p>
            <a:endParaRPr lang="en-AU"/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81"/>
          <a:stretch>
            <a:fillRect/>
          </a:stretch>
        </p:blipFill>
        <p:spPr bwMode="auto">
          <a:xfrm>
            <a:off x="4203923" y="1085850"/>
            <a:ext cx="26003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5" name="Picture 69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6663"/>
            <a:ext cx="1541462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5449" y="188640"/>
            <a:ext cx="8751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30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KEYBOARD COMPARISON</a:t>
            </a:r>
            <a:endParaRPr lang="en-US" sz="30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11" name="Picture 16" descr="http://t3.gstatic.com/images?q=tbn:ANd9GcTB-eyUnZeksCYkHApgfXajBFlqt8kHlNMGS1LBov4pz5bt6qNb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82" r="25793"/>
          <a:stretch>
            <a:fillRect/>
          </a:stretch>
        </p:blipFill>
        <p:spPr bwMode="auto">
          <a:xfrm>
            <a:off x="1835696" y="1236663"/>
            <a:ext cx="2379662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://pics.ricardostatic.ch/2_678551924_450/outils/makita-laserdistanzmesser-60-meter-ld060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15" r="28471" b="1836"/>
          <a:stretch>
            <a:fillRect/>
          </a:stretch>
        </p:blipFill>
        <p:spPr bwMode="auto">
          <a:xfrm>
            <a:off x="6578212" y="1101725"/>
            <a:ext cx="223202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79512" y="602138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Там, где конкуренты используют одинаковые по форме и размеру кнопки, </a:t>
            </a:r>
            <a:r>
              <a:rPr lang="fr-FR" dirty="0" smtClean="0"/>
              <a:t>AEG </a:t>
            </a:r>
            <a:r>
              <a:rPr lang="ru-RU" dirty="0" smtClean="0"/>
              <a:t>предлагает разные, для упрощения работы на интуитивном уровне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6089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9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419225"/>
            <a:ext cx="165417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087" y="2132856"/>
            <a:ext cx="5534025" cy="3785630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①</a:t>
            </a:r>
            <a:r>
              <a:rPr lang="fr-FR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Кнопка измерения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Одно нажатие</a:t>
            </a:r>
            <a:r>
              <a:rPr lang="fr-FR" sz="1600" dirty="0" smtClean="0">
                <a:latin typeface="Calibri" pitchFamily="34" charset="0"/>
              </a:rPr>
              <a:t>: </a:t>
            </a:r>
            <a:r>
              <a:rPr lang="ru-RU" sz="1600" dirty="0" smtClean="0">
                <a:latin typeface="Calibri" pitchFamily="34" charset="0"/>
              </a:rPr>
              <a:t>включение</a:t>
            </a:r>
            <a:r>
              <a:rPr lang="fr-FR" sz="1600" dirty="0" smtClean="0">
                <a:latin typeface="Calibri" pitchFamily="34" charset="0"/>
              </a:rPr>
              <a:t> </a:t>
            </a:r>
            <a:r>
              <a:rPr lang="fr-FR" sz="1600" dirty="0">
                <a:latin typeface="Calibri" pitchFamily="34" charset="0"/>
              </a:rPr>
              <a:t>/ </a:t>
            </a:r>
            <a:r>
              <a:rPr lang="ru-RU" sz="1600" dirty="0" smtClean="0">
                <a:latin typeface="Calibri" pitchFamily="34" charset="0"/>
              </a:rPr>
              <a:t>измерение расстояния</a:t>
            </a:r>
            <a:endParaRPr lang="fr-FR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Продолжительное нажатие</a:t>
            </a:r>
            <a:r>
              <a:rPr lang="fr-FR" sz="1600" dirty="0" smtClean="0">
                <a:latin typeface="Calibri" pitchFamily="34" charset="0"/>
              </a:rPr>
              <a:t>: </a:t>
            </a:r>
            <a:r>
              <a:rPr lang="ru-RU" sz="1600" dirty="0" smtClean="0">
                <a:latin typeface="Calibri" pitchFamily="34" charset="0"/>
              </a:rPr>
              <a:t>постоянное сканирование</a:t>
            </a:r>
            <a:r>
              <a:rPr lang="fr-FR" sz="1600" dirty="0" smtClean="0">
                <a:latin typeface="Calibri" pitchFamily="34" charset="0"/>
              </a:rPr>
              <a:t>, </a:t>
            </a:r>
            <a:r>
              <a:rPr lang="ru-RU" sz="1600" dirty="0" smtClean="0">
                <a:latin typeface="Calibri" pitchFamily="34" charset="0"/>
              </a:rPr>
              <a:t>с индикацией</a:t>
            </a:r>
            <a:r>
              <a:rPr lang="fr-FR" sz="1600" dirty="0" smtClean="0">
                <a:latin typeface="Calibri" pitchFamily="34" charset="0"/>
              </a:rPr>
              <a:t> Min / Max </a:t>
            </a:r>
            <a:r>
              <a:rPr lang="ru-RU" sz="1600" dirty="0" smtClean="0">
                <a:latin typeface="Calibri" pitchFamily="34" charset="0"/>
              </a:rPr>
              <a:t>значений в верхних двух линиях дисплея</a:t>
            </a:r>
            <a:endParaRPr lang="fr-FR" sz="1600" dirty="0">
              <a:latin typeface="Calibri" pitchFamily="34" charset="0"/>
            </a:endParaRPr>
          </a:p>
          <a:p>
            <a:pPr lvl="1" eaLnBrk="1" hangingPunct="1"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②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Сложение </a:t>
            </a:r>
            <a:r>
              <a:rPr lang="en-US" sz="2000" dirty="0" smtClean="0">
                <a:latin typeface="Calibri" pitchFamily="34" charset="0"/>
              </a:rPr>
              <a:t>/ </a:t>
            </a:r>
            <a:r>
              <a:rPr lang="ru-RU" sz="2000" dirty="0" smtClean="0">
                <a:latin typeface="Calibri" pitchFamily="34" charset="0"/>
              </a:rPr>
              <a:t>Вычитание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Для суммирования</a:t>
            </a:r>
            <a:r>
              <a:rPr lang="en-US" sz="1600" dirty="0" smtClean="0">
                <a:latin typeface="Calibri" pitchFamily="34" charset="0"/>
              </a:rPr>
              <a:t>: </a:t>
            </a:r>
            <a:r>
              <a:rPr lang="ru-RU" sz="1600" dirty="0" smtClean="0">
                <a:latin typeface="Calibri" pitchFamily="34" charset="0"/>
              </a:rPr>
              <a:t>расстояний</a:t>
            </a:r>
            <a:r>
              <a:rPr lang="en-US" sz="1600" dirty="0" smtClean="0">
                <a:latin typeface="Calibri" pitchFamily="34" charset="0"/>
              </a:rPr>
              <a:t> / </a:t>
            </a:r>
            <a:r>
              <a:rPr lang="ru-RU" sz="1600" dirty="0" smtClean="0">
                <a:latin typeface="Calibri" pitchFamily="34" charset="0"/>
              </a:rPr>
              <a:t>площадей</a:t>
            </a:r>
            <a:r>
              <a:rPr lang="en-US" sz="1600" dirty="0" smtClean="0">
                <a:latin typeface="Calibri" pitchFamily="34" charset="0"/>
              </a:rPr>
              <a:t> / </a:t>
            </a:r>
            <a:r>
              <a:rPr lang="ru-RU" sz="1600" dirty="0" smtClean="0">
                <a:latin typeface="Calibri" pitchFamily="34" charset="0"/>
              </a:rPr>
              <a:t>объемов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endParaRPr lang="fr-FR" sz="8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③</a:t>
            </a:r>
            <a:r>
              <a:rPr lang="fr-F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Измерение Площади</a:t>
            </a:r>
            <a:r>
              <a:rPr lang="fr-FR" sz="2000" dirty="0" smtClean="0">
                <a:latin typeface="Calibri" pitchFamily="34" charset="0"/>
              </a:rPr>
              <a:t> / </a:t>
            </a:r>
            <a:r>
              <a:rPr lang="ru-RU" sz="2000" dirty="0" smtClean="0">
                <a:latin typeface="Calibri" pitchFamily="34" charset="0"/>
              </a:rPr>
              <a:t>Объема</a:t>
            </a:r>
            <a:endParaRPr lang="fr-FR" sz="20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ru-RU" sz="1600" dirty="0" smtClean="0">
                <a:latin typeface="Calibri" pitchFamily="34" charset="0"/>
              </a:rPr>
              <a:t>Одно нажатие</a:t>
            </a:r>
            <a:r>
              <a:rPr lang="en-US" sz="1600" dirty="0" smtClean="0">
                <a:latin typeface="Calibri" pitchFamily="34" charset="0"/>
              </a:rPr>
              <a:t>: </a:t>
            </a:r>
            <a:r>
              <a:rPr lang="ru-RU" sz="1600" dirty="0" smtClean="0">
                <a:latin typeface="Calibri" pitchFamily="34" charset="0"/>
              </a:rPr>
              <a:t>Площадь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en-US" sz="1600" dirty="0" smtClean="0">
                <a:latin typeface="Calibri" pitchFamily="34" charset="0"/>
              </a:rPr>
              <a:t>2 </a:t>
            </a:r>
            <a:r>
              <a:rPr lang="ru-RU" sz="1600" dirty="0" smtClean="0">
                <a:latin typeface="Calibri" pitchFamily="34" charset="0"/>
              </a:rPr>
              <a:t>нажатия</a:t>
            </a:r>
            <a:r>
              <a:rPr lang="en-US" sz="1600" dirty="0" smtClean="0">
                <a:latin typeface="Calibri" pitchFamily="34" charset="0"/>
              </a:rPr>
              <a:t>: </a:t>
            </a:r>
            <a:r>
              <a:rPr lang="ru-RU" sz="1600" dirty="0" smtClean="0">
                <a:latin typeface="Calibri" pitchFamily="34" charset="0"/>
              </a:rPr>
              <a:t>Объем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en-US" sz="1600" dirty="0" smtClean="0">
                <a:latin typeface="Calibri" pitchFamily="34" charset="0"/>
              </a:rPr>
              <a:t>3 </a:t>
            </a:r>
            <a:r>
              <a:rPr lang="ru-RU" sz="1600" dirty="0" smtClean="0">
                <a:latin typeface="Calibri" pitchFamily="34" charset="0"/>
              </a:rPr>
              <a:t>нажатия</a:t>
            </a:r>
            <a:r>
              <a:rPr lang="en-US" sz="1600" dirty="0" smtClean="0">
                <a:latin typeface="Calibri" pitchFamily="34" charset="0"/>
              </a:rPr>
              <a:t>: </a:t>
            </a:r>
            <a:r>
              <a:rPr lang="ru-RU" sz="1600" dirty="0" smtClean="0">
                <a:latin typeface="Calibri" pitchFamily="34" charset="0"/>
              </a:rPr>
              <a:t>непрямое измерение площади</a:t>
            </a:r>
            <a:endParaRPr lang="en-US" sz="1600" dirty="0">
              <a:latin typeface="Calibri" pitchFamily="34" charset="0"/>
            </a:endParaRPr>
          </a:p>
          <a:p>
            <a:pPr lvl="1" eaLnBrk="1" hangingPunct="1">
              <a:defRPr/>
            </a:pPr>
            <a:endParaRPr lang="fr-FR" sz="800" dirty="0">
              <a:latin typeface="Calibri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5875" y="188913"/>
            <a:ext cx="8751888" cy="52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AEG </a:t>
            </a:r>
            <a:r>
              <a:rPr lang="ru-RU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решение</a:t>
            </a:r>
            <a:r>
              <a:rPr lang="en-US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2800" b="1" dirty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: </a:t>
            </a:r>
            <a:r>
              <a:rPr lang="ru-RU" sz="2800" b="1" dirty="0" smtClean="0">
                <a:solidFill>
                  <a:srgbClr val="F58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Calibri" pitchFamily="34" charset="0"/>
              </a:rPr>
              <a:t>Функциональность</a:t>
            </a:r>
            <a:endParaRPr lang="en-US" sz="2800" b="1" dirty="0">
              <a:solidFill>
                <a:srgbClr val="F58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itchFamily="34" charset="-128"/>
              <a:cs typeface="Calibri" pitchFamily="34" charset="0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5832479" y="3781426"/>
            <a:ext cx="1403817" cy="461643"/>
            <a:chOff x="5832479" y="3781426"/>
            <a:chExt cx="1403817" cy="461643"/>
          </a:xfrm>
        </p:grpSpPr>
        <p:sp>
          <p:nvSpPr>
            <p:cNvPr id="6" name="ZoneTexte 5"/>
            <p:cNvSpPr txBox="1"/>
            <p:nvPr/>
          </p:nvSpPr>
          <p:spPr bwMode="auto">
            <a:xfrm>
              <a:off x="5832479" y="3781426"/>
              <a:ext cx="539750" cy="461643"/>
            </a:xfrm>
            <a:prstGeom prst="rect">
              <a:avLst/>
            </a:prstGeom>
            <a:noFill/>
          </p:spPr>
          <p:txBody>
            <a:bodyPr lIns="91418" tIns="45709" rIns="91418" bIns="45709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/>
                  <a:ea typeface="Arial Unicode MS"/>
                  <a:cs typeface="Arial Unicode MS"/>
                </a:rPr>
                <a:t>①</a:t>
              </a:r>
              <a:endPara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12" name="Connecteur droit 11"/>
            <p:cNvCxnSpPr>
              <a:stCxn id="6" idx="3"/>
            </p:cNvCxnSpPr>
            <p:nvPr/>
          </p:nvCxnSpPr>
          <p:spPr>
            <a:xfrm>
              <a:off x="6372229" y="4012248"/>
              <a:ext cx="864067" cy="136832"/>
            </a:xfrm>
            <a:prstGeom prst="line">
              <a:avLst/>
            </a:prstGeom>
            <a:ln w="25400" cmpd="sng">
              <a:solidFill>
                <a:srgbClr val="F5802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/>
          <p:cNvGrpSpPr/>
          <p:nvPr/>
        </p:nvGrpSpPr>
        <p:grpSpPr>
          <a:xfrm>
            <a:off x="7011194" y="3781420"/>
            <a:ext cx="1993106" cy="1023939"/>
            <a:chOff x="7011194" y="3781420"/>
            <a:chExt cx="1993106" cy="1023939"/>
          </a:xfrm>
        </p:grpSpPr>
        <p:sp>
          <p:nvSpPr>
            <p:cNvPr id="7" name="ZoneTexte 6"/>
            <p:cNvSpPr txBox="1"/>
            <p:nvPr/>
          </p:nvSpPr>
          <p:spPr bwMode="auto">
            <a:xfrm>
              <a:off x="8531225" y="3781420"/>
              <a:ext cx="473075" cy="461642"/>
            </a:xfrm>
            <a:prstGeom prst="rect">
              <a:avLst/>
            </a:prstGeom>
            <a:noFill/>
          </p:spPr>
          <p:txBody>
            <a:bodyPr lIns="91418" tIns="45709" rIns="91418" bIns="45709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/>
                  <a:ea typeface="Arial Unicode MS"/>
                  <a:cs typeface="Arial Unicode MS"/>
                </a:rPr>
                <a:t>②</a:t>
              </a:r>
              <a:endPara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18" name="Connecteur droit 17"/>
            <p:cNvCxnSpPr>
              <a:stCxn id="7" idx="1"/>
            </p:cNvCxnSpPr>
            <p:nvPr/>
          </p:nvCxnSpPr>
          <p:spPr>
            <a:xfrm flipH="1">
              <a:off x="7011194" y="4012241"/>
              <a:ext cx="1520031" cy="642305"/>
            </a:xfrm>
            <a:prstGeom prst="line">
              <a:avLst/>
            </a:prstGeom>
            <a:ln w="25400" cmpd="sng">
              <a:solidFill>
                <a:srgbClr val="F5802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>
              <a:stCxn id="7" idx="1"/>
            </p:cNvCxnSpPr>
            <p:nvPr/>
          </p:nvCxnSpPr>
          <p:spPr>
            <a:xfrm flipH="1">
              <a:off x="7956376" y="4012241"/>
              <a:ext cx="574849" cy="793118"/>
            </a:xfrm>
            <a:prstGeom prst="line">
              <a:avLst/>
            </a:prstGeom>
            <a:ln w="25400" cmpd="sng">
              <a:solidFill>
                <a:srgbClr val="F5802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>
            <a:off x="6013450" y="4805359"/>
            <a:ext cx="1338081" cy="855889"/>
            <a:chOff x="6013450" y="4805359"/>
            <a:chExt cx="1338081" cy="855889"/>
          </a:xfrm>
        </p:grpSpPr>
        <p:sp>
          <p:nvSpPr>
            <p:cNvPr id="8" name="ZoneTexte 7"/>
            <p:cNvSpPr txBox="1"/>
            <p:nvPr/>
          </p:nvSpPr>
          <p:spPr bwMode="auto">
            <a:xfrm>
              <a:off x="6013450" y="5199605"/>
              <a:ext cx="519113" cy="461643"/>
            </a:xfrm>
            <a:prstGeom prst="rect">
              <a:avLst/>
            </a:prstGeom>
            <a:noFill/>
          </p:spPr>
          <p:txBody>
            <a:bodyPr lIns="91418" tIns="45709" rIns="91418" bIns="45709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/>
                  <a:ea typeface="Arial Unicode MS"/>
                  <a:cs typeface="Arial Unicode MS"/>
                </a:rPr>
                <a:t>③</a:t>
              </a:r>
              <a:endPara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24" name="Connecteur droit 23"/>
            <p:cNvCxnSpPr/>
            <p:nvPr/>
          </p:nvCxnSpPr>
          <p:spPr>
            <a:xfrm flipV="1">
              <a:off x="6487464" y="4805359"/>
              <a:ext cx="864067" cy="625067"/>
            </a:xfrm>
            <a:prstGeom prst="line">
              <a:avLst/>
            </a:prstGeom>
            <a:ln w="25400" cmpd="sng">
              <a:solidFill>
                <a:srgbClr val="F5802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feld 1"/>
          <p:cNvSpPr txBox="1"/>
          <p:nvPr/>
        </p:nvSpPr>
        <p:spPr>
          <a:xfrm>
            <a:off x="290223" y="1124744"/>
            <a:ext cx="6242340" cy="1015663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Исследавания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показали, что более </a:t>
            </a:r>
            <a:r>
              <a:rPr lang="de-DE" sz="20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95%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всех замеров составляет измерение расстояния, далее идет функция</a:t>
            </a:r>
            <a:r>
              <a:rPr lang="de-DE" sz="20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„+“ 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и далее – измерение площади</a:t>
            </a:r>
            <a:r>
              <a:rPr lang="de-DE" sz="20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„Surface“</a:t>
            </a:r>
          </a:p>
        </p:txBody>
      </p:sp>
    </p:spTree>
    <p:extLst>
      <p:ext uri="{BB962C8B-B14F-4D97-AF65-F5344CB8AC3E}">
        <p14:creationId xmlns:p14="http://schemas.microsoft.com/office/powerpoint/2010/main" xmlns="" val="279019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1666</Words>
  <Application>Microsoft Office PowerPoint</Application>
  <PresentationFormat>Экран (4:3)</PresentationFormat>
  <Paragraphs>428</Paragraphs>
  <Slides>41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Office Theme</vt:lpstr>
      <vt:lpstr>1_Office Theme</vt:lpstr>
      <vt:lpstr>Worksheet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TTI-EMEA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Grant Jackson</dc:creator>
  <cp:lastModifiedBy>Admin</cp:lastModifiedBy>
  <cp:revision>164</cp:revision>
  <dcterms:created xsi:type="dcterms:W3CDTF">2012-05-15T15:55:56Z</dcterms:created>
  <dcterms:modified xsi:type="dcterms:W3CDTF">2017-11-03T12:44:24Z</dcterms:modified>
</cp:coreProperties>
</file>